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6858000" cx="9144000"/>
  <p:notesSz cx="6858000" cy="9144000"/>
  <p:embeddedFontLst>
    <p:embeddedFont>
      <p:font typeface="Garamond"/>
      <p:regular r:id="rId45"/>
      <p:bold r:id="rId46"/>
      <p:italic r:id="rId47"/>
      <p:boldItalic r:id="rId48"/>
    </p:embeddedFont>
    <p:embeddedFont>
      <p:font typeface="Century Gothic"/>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53" roundtripDataSignature="AMtx7mi+VjYLl9zQE8AEiq1weXl1y7LY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Garamond-bold.fntdata"/><Relationship Id="rId45" Type="http://schemas.openxmlformats.org/officeDocument/2006/relationships/font" Target="fonts/Garamon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Garamond-boldItalic.fntdata"/><Relationship Id="rId47" Type="http://schemas.openxmlformats.org/officeDocument/2006/relationships/font" Target="fonts/Garamond-italic.fntdata"/><Relationship Id="rId49" Type="http://schemas.openxmlformats.org/officeDocument/2006/relationships/font" Target="fonts/CenturyGothic-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CenturyGothic-italic.fntdata"/><Relationship Id="rId50" Type="http://schemas.openxmlformats.org/officeDocument/2006/relationships/font" Target="fonts/CenturyGothic-bold.fntdata"/><Relationship Id="rId53" Type="http://customschemas.google.com/relationships/presentationmetadata" Target="metadata"/><Relationship Id="rId52"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AJAX</a:t>
            </a:r>
            <a:r>
              <a:rPr lang="en-US"/>
              <a:t>:  is a Web development technique that enables users to reload portions of Web pages with fresh data instead of having to reload the entire Web page.</a:t>
            </a:r>
            <a:endParaRPr/>
          </a:p>
          <a:p>
            <a:pPr indent="0" lvl="0" marL="0" rtl="0" algn="l">
              <a:spcBef>
                <a:spcPts val="0"/>
              </a:spcBef>
              <a:spcAft>
                <a:spcPts val="0"/>
              </a:spcAft>
              <a:buNone/>
            </a:pPr>
            <a:r>
              <a:rPr b="1" lang="en-US"/>
              <a:t>Tagging</a:t>
            </a:r>
            <a:r>
              <a:rPr lang="en-US"/>
              <a:t>: a keyword or term that describes a piece of information—for example, a blog, a picture, an article, or a video clip. Tagging allows users to place information in multiple, overlapping associations rather than in rigid categories.</a:t>
            </a:r>
            <a:endParaRPr/>
          </a:p>
          <a:p>
            <a:pPr indent="0" lvl="0" marL="0" rtl="0" algn="l">
              <a:spcBef>
                <a:spcPts val="0"/>
              </a:spcBef>
              <a:spcAft>
                <a:spcPts val="0"/>
              </a:spcAft>
              <a:buNone/>
            </a:pPr>
            <a:r>
              <a:rPr b="1" lang="en-US"/>
              <a:t>Folksonomies</a:t>
            </a:r>
            <a:r>
              <a:rPr lang="en-US"/>
              <a:t>:  user generated classifications that use tags to categorize and retrieve Web pages, photos, videos, and other Web content.</a:t>
            </a:r>
            <a:endParaRPr/>
          </a:p>
          <a:p>
            <a:pPr indent="0" lvl="0" marL="0" rtl="0" algn="l">
              <a:spcBef>
                <a:spcPts val="0"/>
              </a:spcBef>
              <a:spcAft>
                <a:spcPts val="0"/>
              </a:spcAft>
              <a:buNone/>
            </a:pPr>
            <a:r>
              <a:rPr b="1" lang="en-US"/>
              <a:t>Geotagging</a:t>
            </a:r>
            <a:r>
              <a:rPr lang="en-US"/>
              <a:t>: a specific form of tagging referring to tagging information on maps (example: Google Maps allows users to add pictures and information, such as restaurant or hotel ratings, to maps).</a:t>
            </a:r>
            <a:endParaRPr/>
          </a:p>
          <a:p>
            <a:pPr indent="0" lvl="0" marL="0" rtl="0" algn="l">
              <a:spcBef>
                <a:spcPts val="0"/>
              </a:spcBef>
              <a:spcAft>
                <a:spcPts val="0"/>
              </a:spcAft>
              <a:buNone/>
            </a:pPr>
            <a:r>
              <a:rPr b="1" lang="en-US"/>
              <a:t>Blog</a:t>
            </a:r>
            <a:r>
              <a:rPr lang="en-US"/>
              <a:t>: (short for weblog) a personal Web site, open to the public, in which the site creator expresses his or her feelings or opinions via a series of chronological events. </a:t>
            </a:r>
            <a:endParaRPr/>
          </a:p>
          <a:p>
            <a:pPr indent="0" lvl="0" marL="0" rtl="0" algn="l">
              <a:spcBef>
                <a:spcPts val="0"/>
              </a:spcBef>
              <a:spcAft>
                <a:spcPts val="0"/>
              </a:spcAft>
              <a:buNone/>
            </a:pPr>
            <a:r>
              <a:t/>
            </a:r>
            <a:endParaRPr/>
          </a:p>
        </p:txBody>
      </p:sp>
      <p:sp>
        <p:nvSpPr>
          <p:cNvPr id="236" name="Google Shape;236;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AJAX</a:t>
            </a:r>
            <a:r>
              <a:rPr lang="en-US"/>
              <a:t>:  is a Web development technique that enables users to reload portions of Web pages with fresh data instead of having to reload the entire Web page.</a:t>
            </a:r>
            <a:endParaRPr/>
          </a:p>
          <a:p>
            <a:pPr indent="0" lvl="0" marL="0" rtl="0" algn="l">
              <a:spcBef>
                <a:spcPts val="0"/>
              </a:spcBef>
              <a:spcAft>
                <a:spcPts val="0"/>
              </a:spcAft>
              <a:buNone/>
            </a:pPr>
            <a:r>
              <a:rPr b="1" lang="en-US"/>
              <a:t>Tagging</a:t>
            </a:r>
            <a:r>
              <a:rPr lang="en-US"/>
              <a:t>: a keyword or term that describes a piece of information—for example, a blog, a picture, an article, or a video clip. Tagging allows users to place information in multiple, overlapping associations rather than in rigid categories.</a:t>
            </a:r>
            <a:endParaRPr/>
          </a:p>
          <a:p>
            <a:pPr indent="0" lvl="0" marL="0" rtl="0" algn="l">
              <a:spcBef>
                <a:spcPts val="0"/>
              </a:spcBef>
              <a:spcAft>
                <a:spcPts val="0"/>
              </a:spcAft>
              <a:buNone/>
            </a:pPr>
            <a:r>
              <a:rPr b="1" lang="en-US"/>
              <a:t>Folksonomies</a:t>
            </a:r>
            <a:r>
              <a:rPr lang="en-US"/>
              <a:t>:  user generated classifications that use tags to categorize and retrieve Web pages, photos, videos, and other Web content.</a:t>
            </a:r>
            <a:endParaRPr/>
          </a:p>
          <a:p>
            <a:pPr indent="0" lvl="0" marL="0" rtl="0" algn="l">
              <a:spcBef>
                <a:spcPts val="0"/>
              </a:spcBef>
              <a:spcAft>
                <a:spcPts val="0"/>
              </a:spcAft>
              <a:buNone/>
            </a:pPr>
            <a:r>
              <a:rPr b="1" lang="en-US"/>
              <a:t>Geotagging</a:t>
            </a:r>
            <a:r>
              <a:rPr lang="en-US"/>
              <a:t>: a specific form of tagging referring to tagging information on maps (example: Google Maps allows users to add pictures and information, such as restaurant or hotel ratings, to maps).</a:t>
            </a:r>
            <a:endParaRPr/>
          </a:p>
          <a:p>
            <a:pPr indent="0" lvl="0" marL="0" rtl="0" algn="l">
              <a:spcBef>
                <a:spcPts val="0"/>
              </a:spcBef>
              <a:spcAft>
                <a:spcPts val="0"/>
              </a:spcAft>
              <a:buNone/>
            </a:pPr>
            <a:r>
              <a:rPr b="1" lang="en-US"/>
              <a:t>Blog</a:t>
            </a:r>
            <a:r>
              <a:rPr lang="en-US"/>
              <a:t>: (short for weblog) a personal Web site, open to the public, in which the site creator expresses his or her feelings or opinions via a series of chronological events. </a:t>
            </a:r>
            <a:endParaRPr/>
          </a:p>
          <a:p>
            <a:pPr indent="0" lvl="0" marL="0" rtl="0" algn="l">
              <a:spcBef>
                <a:spcPts val="0"/>
              </a:spcBef>
              <a:spcAft>
                <a:spcPts val="0"/>
              </a:spcAft>
              <a:buNone/>
            </a:pPr>
            <a:r>
              <a:t/>
            </a:r>
            <a:endParaRPr/>
          </a:p>
        </p:txBody>
      </p:sp>
      <p:sp>
        <p:nvSpPr>
          <p:cNvPr id="243" name="Google Shape;243;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Microblogging</a:t>
            </a:r>
            <a:r>
              <a:rPr lang="en-US"/>
              <a:t>: a form of blogging that allows users to write short messages (or capture an image or embedded video) and publish them (Example: Twitter).</a:t>
            </a:r>
            <a:endParaRPr/>
          </a:p>
          <a:p>
            <a:pPr indent="0" lvl="0" marL="0" rtl="0" algn="l">
              <a:spcBef>
                <a:spcPts val="0"/>
              </a:spcBef>
              <a:spcAft>
                <a:spcPts val="0"/>
              </a:spcAft>
              <a:buNone/>
            </a:pPr>
            <a:r>
              <a:rPr b="1" lang="en-US"/>
              <a:t>Wiki</a:t>
            </a:r>
            <a:r>
              <a:rPr lang="en-US"/>
              <a:t>: a Web site made up entirely of user generated content (Example: Wikipedia.com).</a:t>
            </a:r>
            <a:endParaRPr/>
          </a:p>
          <a:p>
            <a:pPr indent="0" lvl="0" marL="0" rtl="0" algn="l">
              <a:spcBef>
                <a:spcPts val="0"/>
              </a:spcBef>
              <a:spcAft>
                <a:spcPts val="0"/>
              </a:spcAft>
              <a:buNone/>
            </a:pPr>
            <a:r>
              <a:rPr b="1" lang="en-US"/>
              <a:t>Social Network</a:t>
            </a:r>
            <a:r>
              <a:rPr lang="en-US"/>
              <a:t>: a social structure composed of individuals, groups, or organizations linked by values, visions, ideas, financial exchange, friendship, kinship, conflict, or trade.</a:t>
            </a:r>
            <a:endParaRPr/>
          </a:p>
          <a:p>
            <a:pPr indent="0" lvl="0" marL="0" rtl="0" algn="l">
              <a:spcBef>
                <a:spcPts val="0"/>
              </a:spcBef>
              <a:spcAft>
                <a:spcPts val="0"/>
              </a:spcAft>
              <a:buNone/>
            </a:pPr>
            <a:r>
              <a:rPr b="1" lang="en-US"/>
              <a:t>Social Networking</a:t>
            </a:r>
            <a:r>
              <a:rPr lang="en-US"/>
              <a:t>: refers to activities performed using social software tools (e.g., blogging) or social networking features (e.g., media sharing).</a:t>
            </a:r>
            <a:endParaRPr/>
          </a:p>
          <a:p>
            <a:pPr indent="0" lvl="0" marL="0" rtl="0" algn="l">
              <a:spcBef>
                <a:spcPts val="0"/>
              </a:spcBef>
              <a:spcAft>
                <a:spcPts val="0"/>
              </a:spcAft>
              <a:buNone/>
            </a:pPr>
            <a:r>
              <a:rPr b="1" lang="en-US"/>
              <a:t>Social Graph</a:t>
            </a:r>
            <a:r>
              <a:rPr lang="en-US"/>
              <a:t>: the map of a single member of a social network comprised of all relevant links or connections among the greater social network.</a:t>
            </a:r>
            <a:endParaRPr/>
          </a:p>
          <a:p>
            <a:pPr indent="0" lvl="0" marL="0" rtl="0" algn="l">
              <a:spcBef>
                <a:spcPts val="0"/>
              </a:spcBef>
              <a:spcAft>
                <a:spcPts val="0"/>
              </a:spcAft>
              <a:buNone/>
            </a:pPr>
            <a:r>
              <a:rPr b="1" lang="en-US"/>
              <a:t>Social Capital</a:t>
            </a:r>
            <a:r>
              <a:rPr lang="en-US"/>
              <a:t>: refers to the number of connections an individual person has within and between social networks.</a:t>
            </a:r>
            <a:endParaRPr/>
          </a:p>
          <a:p>
            <a:pPr indent="0" lvl="0" marL="0" rtl="0" algn="l">
              <a:spcBef>
                <a:spcPts val="0"/>
              </a:spcBef>
              <a:spcAft>
                <a:spcPts val="0"/>
              </a:spcAft>
              <a:buNone/>
            </a:pPr>
            <a:r>
              <a:rPr b="1" lang="en-US"/>
              <a:t>Social Networking Web Sites</a:t>
            </a:r>
            <a:r>
              <a:rPr lang="en-US"/>
              <a:t>: web sites that allow participants to create their own profile page for free allowing them to post blog entries, pictures, video, music and/or share ideas.</a:t>
            </a:r>
            <a:endParaRPr/>
          </a:p>
          <a:p>
            <a:pPr indent="0" lvl="0" marL="0" rtl="0" algn="l">
              <a:spcBef>
                <a:spcPts val="0"/>
              </a:spcBef>
              <a:spcAft>
                <a:spcPts val="0"/>
              </a:spcAft>
              <a:buNone/>
            </a:pPr>
            <a:r>
              <a:rPr b="1" lang="en-US"/>
              <a:t>Enterprise Social Networks</a:t>
            </a:r>
            <a:r>
              <a:rPr lang="en-US"/>
              <a:t>: business-oriented social networks (public or private) designed to support networking and community building, social collaboration, social publishing, Social intelligence and social analytics.</a:t>
            </a:r>
            <a:endParaRPr/>
          </a:p>
          <a:p>
            <a:pPr indent="0" lvl="0" marL="0" rtl="0" algn="l">
              <a:spcBef>
                <a:spcPts val="0"/>
              </a:spcBef>
              <a:spcAft>
                <a:spcPts val="0"/>
              </a:spcAft>
              <a:buNone/>
            </a:pPr>
            <a:r>
              <a:rPr b="1" lang="en-US"/>
              <a:t>Mashups</a:t>
            </a:r>
            <a:r>
              <a:rPr lang="en-US"/>
              <a:t>: a Web site that takes different content from a number of other Web sites and mixes them together to create a new kind of content.</a:t>
            </a:r>
            <a:endParaRPr/>
          </a:p>
        </p:txBody>
      </p:sp>
      <p:sp>
        <p:nvSpPr>
          <p:cNvPr id="256" name="Google Shape;256;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4" name="Google Shape;264;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Microblogging</a:t>
            </a:r>
            <a:r>
              <a:rPr lang="en-US"/>
              <a:t>: a form of blogging that allows users to write short messages (or capture an image or embedded video) and publish them (Example: Twitter).</a:t>
            </a:r>
            <a:endParaRPr/>
          </a:p>
          <a:p>
            <a:pPr indent="0" lvl="0" marL="0" rtl="0" algn="l">
              <a:spcBef>
                <a:spcPts val="0"/>
              </a:spcBef>
              <a:spcAft>
                <a:spcPts val="0"/>
              </a:spcAft>
              <a:buNone/>
            </a:pPr>
            <a:r>
              <a:rPr b="1" lang="en-US"/>
              <a:t>Wiki</a:t>
            </a:r>
            <a:r>
              <a:rPr lang="en-US"/>
              <a:t>: a Web site made up entirely of user generated content (Example: Wikipedia.com).</a:t>
            </a:r>
            <a:endParaRPr/>
          </a:p>
          <a:p>
            <a:pPr indent="0" lvl="0" marL="0" rtl="0" algn="l">
              <a:spcBef>
                <a:spcPts val="0"/>
              </a:spcBef>
              <a:spcAft>
                <a:spcPts val="0"/>
              </a:spcAft>
              <a:buNone/>
            </a:pPr>
            <a:r>
              <a:rPr b="1" lang="en-US"/>
              <a:t>Social Network</a:t>
            </a:r>
            <a:r>
              <a:rPr lang="en-US"/>
              <a:t>: a social structure composed of individuals, groups, or organizations linked by values, visions, ideas, financial exchange, friendship, kinship, conflict, or trade.</a:t>
            </a:r>
            <a:endParaRPr/>
          </a:p>
          <a:p>
            <a:pPr indent="0" lvl="0" marL="0" rtl="0" algn="l">
              <a:spcBef>
                <a:spcPts val="0"/>
              </a:spcBef>
              <a:spcAft>
                <a:spcPts val="0"/>
              </a:spcAft>
              <a:buNone/>
            </a:pPr>
            <a:r>
              <a:rPr b="1" lang="en-US"/>
              <a:t>Social Networking</a:t>
            </a:r>
            <a:r>
              <a:rPr lang="en-US"/>
              <a:t>: refers to activities performed using social software tools (e.g., blogging) or social networking features (e.g., media sharing).</a:t>
            </a:r>
            <a:endParaRPr/>
          </a:p>
          <a:p>
            <a:pPr indent="0" lvl="0" marL="0" rtl="0" algn="l">
              <a:spcBef>
                <a:spcPts val="0"/>
              </a:spcBef>
              <a:spcAft>
                <a:spcPts val="0"/>
              </a:spcAft>
              <a:buNone/>
            </a:pPr>
            <a:r>
              <a:rPr b="1" lang="en-US"/>
              <a:t>Social Graph</a:t>
            </a:r>
            <a:r>
              <a:rPr lang="en-US"/>
              <a:t>: the map of a single member of a social network comprised of all relevant links or connections among the greater social network.</a:t>
            </a:r>
            <a:endParaRPr/>
          </a:p>
          <a:p>
            <a:pPr indent="0" lvl="0" marL="0" rtl="0" algn="l">
              <a:spcBef>
                <a:spcPts val="0"/>
              </a:spcBef>
              <a:spcAft>
                <a:spcPts val="0"/>
              </a:spcAft>
              <a:buNone/>
            </a:pPr>
            <a:r>
              <a:rPr b="1" lang="en-US"/>
              <a:t>Social Capital</a:t>
            </a:r>
            <a:r>
              <a:rPr lang="en-US"/>
              <a:t>: refers to the number of connections an individual person has within and between social networks.</a:t>
            </a:r>
            <a:endParaRPr/>
          </a:p>
          <a:p>
            <a:pPr indent="0" lvl="0" marL="0" rtl="0" algn="l">
              <a:spcBef>
                <a:spcPts val="0"/>
              </a:spcBef>
              <a:spcAft>
                <a:spcPts val="0"/>
              </a:spcAft>
              <a:buNone/>
            </a:pPr>
            <a:r>
              <a:rPr b="1" lang="en-US"/>
              <a:t>Social Networking Web Sites</a:t>
            </a:r>
            <a:r>
              <a:rPr lang="en-US"/>
              <a:t>: web sites that allow participants to create their own profile page for free allowing them to post blog entries, pictures, video, music and/or share ideas.</a:t>
            </a:r>
            <a:endParaRPr/>
          </a:p>
          <a:p>
            <a:pPr indent="0" lvl="0" marL="0" rtl="0" algn="l">
              <a:spcBef>
                <a:spcPts val="0"/>
              </a:spcBef>
              <a:spcAft>
                <a:spcPts val="0"/>
              </a:spcAft>
              <a:buNone/>
            </a:pPr>
            <a:r>
              <a:rPr b="1" lang="en-US"/>
              <a:t>Enterprise Social Networks</a:t>
            </a:r>
            <a:r>
              <a:rPr lang="en-US"/>
              <a:t>: business-oriented social networks (public or private) designed to support networking and community building, social collaboration, social publishing, Social intelligence and social analytics.</a:t>
            </a:r>
            <a:endParaRPr/>
          </a:p>
          <a:p>
            <a:pPr indent="0" lvl="0" marL="0" rtl="0" algn="l">
              <a:spcBef>
                <a:spcPts val="0"/>
              </a:spcBef>
              <a:spcAft>
                <a:spcPts val="0"/>
              </a:spcAft>
              <a:buNone/>
            </a:pPr>
            <a:r>
              <a:rPr b="1" lang="en-US"/>
              <a:t>Mashups</a:t>
            </a:r>
            <a:r>
              <a:rPr lang="en-US"/>
              <a:t>: a Web site that takes different content from a number of other Web sites and mixes them together to create a new kind of content.</a:t>
            </a:r>
            <a:endParaRPr/>
          </a:p>
        </p:txBody>
      </p:sp>
      <p:sp>
        <p:nvSpPr>
          <p:cNvPr id="265" name="Google Shape;265;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Microblogging</a:t>
            </a:r>
            <a:r>
              <a:rPr lang="en-US"/>
              <a:t>: a form of blogging that allows users to write short messages (or capture an image or embedded video) and publish them (Example: Twitter).</a:t>
            </a:r>
            <a:endParaRPr/>
          </a:p>
          <a:p>
            <a:pPr indent="0" lvl="0" marL="0" rtl="0" algn="l">
              <a:spcBef>
                <a:spcPts val="0"/>
              </a:spcBef>
              <a:spcAft>
                <a:spcPts val="0"/>
              </a:spcAft>
              <a:buNone/>
            </a:pPr>
            <a:r>
              <a:rPr b="1" lang="en-US"/>
              <a:t>Wiki</a:t>
            </a:r>
            <a:r>
              <a:rPr lang="en-US"/>
              <a:t>: a Web site made up entirely of user generated content (Example: Wikipedia.com).</a:t>
            </a:r>
            <a:endParaRPr/>
          </a:p>
          <a:p>
            <a:pPr indent="0" lvl="0" marL="0" rtl="0" algn="l">
              <a:spcBef>
                <a:spcPts val="0"/>
              </a:spcBef>
              <a:spcAft>
                <a:spcPts val="0"/>
              </a:spcAft>
              <a:buNone/>
            </a:pPr>
            <a:r>
              <a:rPr b="1" lang="en-US"/>
              <a:t>Social Network</a:t>
            </a:r>
            <a:r>
              <a:rPr lang="en-US"/>
              <a:t>: a social structure composed of individuals, groups, or organizations linked by values, visions, ideas, financial exchange, friendship, kinship, conflict, or trade.</a:t>
            </a:r>
            <a:endParaRPr/>
          </a:p>
          <a:p>
            <a:pPr indent="0" lvl="0" marL="0" rtl="0" algn="l">
              <a:spcBef>
                <a:spcPts val="0"/>
              </a:spcBef>
              <a:spcAft>
                <a:spcPts val="0"/>
              </a:spcAft>
              <a:buNone/>
            </a:pPr>
            <a:r>
              <a:rPr b="1" lang="en-US"/>
              <a:t>Social Networking</a:t>
            </a:r>
            <a:r>
              <a:rPr lang="en-US"/>
              <a:t>: refers to activities performed using social software tools (e.g., blogging) or social networking features (e.g., media sharing).</a:t>
            </a:r>
            <a:endParaRPr/>
          </a:p>
          <a:p>
            <a:pPr indent="0" lvl="0" marL="0" rtl="0" algn="l">
              <a:spcBef>
                <a:spcPts val="0"/>
              </a:spcBef>
              <a:spcAft>
                <a:spcPts val="0"/>
              </a:spcAft>
              <a:buNone/>
            </a:pPr>
            <a:r>
              <a:rPr b="1" lang="en-US"/>
              <a:t>Social Graph</a:t>
            </a:r>
            <a:r>
              <a:rPr lang="en-US"/>
              <a:t>: the map of a single member of a social network comprised of all relevant links or connections among the greater social network.</a:t>
            </a:r>
            <a:endParaRPr/>
          </a:p>
          <a:p>
            <a:pPr indent="0" lvl="0" marL="0" rtl="0" algn="l">
              <a:spcBef>
                <a:spcPts val="0"/>
              </a:spcBef>
              <a:spcAft>
                <a:spcPts val="0"/>
              </a:spcAft>
              <a:buNone/>
            </a:pPr>
            <a:r>
              <a:rPr b="1" lang="en-US"/>
              <a:t>Social Capital</a:t>
            </a:r>
            <a:r>
              <a:rPr lang="en-US"/>
              <a:t>: refers to the number of connections an individual person has within and between social networks.</a:t>
            </a:r>
            <a:endParaRPr/>
          </a:p>
          <a:p>
            <a:pPr indent="0" lvl="0" marL="0" rtl="0" algn="l">
              <a:spcBef>
                <a:spcPts val="0"/>
              </a:spcBef>
              <a:spcAft>
                <a:spcPts val="0"/>
              </a:spcAft>
              <a:buNone/>
            </a:pPr>
            <a:r>
              <a:rPr b="1" lang="en-US"/>
              <a:t>Social Networking Web Sites</a:t>
            </a:r>
            <a:r>
              <a:rPr lang="en-US"/>
              <a:t>: web sites that allow participants to create their own profile page for free allowing them to post blog entries, pictures, video, music and/or share ideas.</a:t>
            </a:r>
            <a:endParaRPr/>
          </a:p>
          <a:p>
            <a:pPr indent="0" lvl="0" marL="0" rtl="0" algn="l">
              <a:spcBef>
                <a:spcPts val="0"/>
              </a:spcBef>
              <a:spcAft>
                <a:spcPts val="0"/>
              </a:spcAft>
              <a:buNone/>
            </a:pPr>
            <a:r>
              <a:rPr b="1" lang="en-US"/>
              <a:t>Enterprise Social Networks</a:t>
            </a:r>
            <a:r>
              <a:rPr lang="en-US"/>
              <a:t>: business-oriented social networks (public or private) designed to support networking and community building, social collaboration, social publishing, Social intelligence and social analytics.</a:t>
            </a:r>
            <a:endParaRPr/>
          </a:p>
          <a:p>
            <a:pPr indent="0" lvl="0" marL="0" rtl="0" algn="l">
              <a:spcBef>
                <a:spcPts val="0"/>
              </a:spcBef>
              <a:spcAft>
                <a:spcPts val="0"/>
              </a:spcAft>
              <a:buNone/>
            </a:pPr>
            <a:r>
              <a:rPr b="1" lang="en-US"/>
              <a:t>Mashups</a:t>
            </a:r>
            <a:r>
              <a:rPr lang="en-US"/>
              <a:t>: a Web site that takes different content from a number of other Web sites and mixes them together to create a new kind of content.</a:t>
            </a:r>
            <a:endParaRPr/>
          </a:p>
        </p:txBody>
      </p:sp>
      <p:sp>
        <p:nvSpPr>
          <p:cNvPr id="272" name="Google Shape;272;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Social Commerce</a:t>
            </a:r>
            <a:r>
              <a:rPr lang="en-US"/>
              <a:t>: the delivery of electronic commerce activities and transactions through social computing. Social commerce also</a:t>
            </a:r>
            <a:endParaRPr/>
          </a:p>
          <a:p>
            <a:pPr indent="0" lvl="0" marL="0" rtl="0" algn="l">
              <a:spcBef>
                <a:spcPts val="0"/>
              </a:spcBef>
              <a:spcAft>
                <a:spcPts val="0"/>
              </a:spcAft>
              <a:buNone/>
            </a:pPr>
            <a:r>
              <a:rPr lang="en-US"/>
              <a:t>supports social interactions and user contributions, allowing customers to participate actively in the marketing and selling of products and services in online marketplaces and communities.</a:t>
            </a:r>
            <a:endParaRPr/>
          </a:p>
          <a:p>
            <a:pPr indent="0" lvl="0" marL="0" rtl="0" algn="l">
              <a:spcBef>
                <a:spcPts val="0"/>
              </a:spcBef>
              <a:spcAft>
                <a:spcPts val="0"/>
              </a:spcAft>
              <a:buNone/>
            </a:pPr>
            <a:r>
              <a:rPr lang="en-US"/>
              <a:t>-- Benefits to Customers</a:t>
            </a:r>
            <a:endParaRPr/>
          </a:p>
          <a:p>
            <a:pPr indent="0" lvl="0" marL="0" rtl="0" algn="l">
              <a:spcBef>
                <a:spcPts val="0"/>
              </a:spcBef>
              <a:spcAft>
                <a:spcPts val="0"/>
              </a:spcAft>
              <a:buNone/>
            </a:pPr>
            <a:r>
              <a:rPr lang="en-US"/>
              <a:t>-- Benefits to </a:t>
            </a:r>
            <a:endParaRPr/>
          </a:p>
        </p:txBody>
      </p:sp>
      <p:sp>
        <p:nvSpPr>
          <p:cNvPr id="285" name="Google Shape;285;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5" name="Google Shape;305;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2" name="Google Shape;312;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Ratings, Reviews, and Recommendations</a:t>
            </a:r>
            <a:r>
              <a:rPr lang="en-US"/>
              <a:t>: are usually available in social shopping and generally come from,</a:t>
            </a:r>
            <a:endParaRPr/>
          </a:p>
          <a:p>
            <a:pPr indent="0" lvl="0" marL="0" rtl="0" algn="l">
              <a:spcBef>
                <a:spcPts val="0"/>
              </a:spcBef>
              <a:spcAft>
                <a:spcPts val="0"/>
              </a:spcAft>
              <a:buNone/>
            </a:pPr>
            <a:r>
              <a:rPr lang="en-US"/>
              <a:t>  (a) </a:t>
            </a:r>
            <a:r>
              <a:rPr i="1" lang="en-US" u="sng"/>
              <a:t>Customer ratings and reviews </a:t>
            </a:r>
            <a:r>
              <a:rPr lang="en-US"/>
              <a:t>integrated into the vendor’s Web page</a:t>
            </a:r>
            <a:endParaRPr/>
          </a:p>
          <a:p>
            <a:pPr indent="0" lvl="0" marL="0" rtl="0" algn="l">
              <a:spcBef>
                <a:spcPts val="0"/>
              </a:spcBef>
              <a:spcAft>
                <a:spcPts val="0"/>
              </a:spcAft>
              <a:buNone/>
            </a:pPr>
            <a:r>
              <a:rPr lang="en-US"/>
              <a:t>  (b) </a:t>
            </a:r>
            <a:r>
              <a:rPr b="0" i="1" lang="en-US" u="sng"/>
              <a:t>Expert ratings and reviews </a:t>
            </a:r>
            <a:r>
              <a:rPr lang="en-US"/>
              <a:t>from an independent authority</a:t>
            </a:r>
            <a:endParaRPr/>
          </a:p>
          <a:p>
            <a:pPr indent="0" lvl="0" marL="0" rtl="0" algn="l">
              <a:spcBef>
                <a:spcPts val="0"/>
              </a:spcBef>
              <a:spcAft>
                <a:spcPts val="0"/>
              </a:spcAft>
              <a:buNone/>
            </a:pPr>
            <a:r>
              <a:rPr lang="en-US"/>
              <a:t>  (c) </a:t>
            </a:r>
            <a:r>
              <a:rPr i="1" lang="en-US" u="sng"/>
              <a:t>Sponsored reviews</a:t>
            </a:r>
            <a:r>
              <a:rPr lang="en-US"/>
              <a:t>: paid-for reviews</a:t>
            </a:r>
            <a:endParaRPr/>
          </a:p>
          <a:p>
            <a:pPr indent="0" lvl="0" marL="0" rtl="0" algn="l">
              <a:spcBef>
                <a:spcPts val="0"/>
              </a:spcBef>
              <a:spcAft>
                <a:spcPts val="0"/>
              </a:spcAft>
              <a:buNone/>
            </a:pPr>
            <a:r>
              <a:rPr lang="en-US"/>
              <a:t>  (d) </a:t>
            </a:r>
            <a:r>
              <a:rPr i="1" lang="en-US" u="sng"/>
              <a:t>Conversational marketing</a:t>
            </a:r>
            <a:r>
              <a:rPr lang="en-US"/>
              <a:t>: individuals converse via e-mail, blog, live chat, discussion groups, and tweets.</a:t>
            </a:r>
            <a:endParaRPr/>
          </a:p>
          <a:p>
            <a:pPr indent="0" lvl="0" marL="0" rtl="0" algn="l">
              <a:spcBef>
                <a:spcPts val="0"/>
              </a:spcBef>
              <a:spcAft>
                <a:spcPts val="0"/>
              </a:spcAft>
              <a:buNone/>
            </a:pPr>
            <a:r>
              <a:rPr b="1" lang="en-US"/>
              <a:t>Group Shopping</a:t>
            </a:r>
            <a:r>
              <a:rPr lang="en-US"/>
              <a:t>: Web sites such as Groupon and LivingSocial offer major discounts or special deals during a short time frame.</a:t>
            </a:r>
            <a:endParaRPr/>
          </a:p>
          <a:p>
            <a:pPr indent="0" lvl="0" marL="0" rtl="0" algn="l">
              <a:spcBef>
                <a:spcPts val="0"/>
              </a:spcBef>
              <a:spcAft>
                <a:spcPts val="0"/>
              </a:spcAft>
              <a:buNone/>
            </a:pPr>
            <a:r>
              <a:rPr b="1" lang="en-US"/>
              <a:t>Shopping Communities and Clubs</a:t>
            </a:r>
            <a:r>
              <a:rPr lang="en-US"/>
              <a:t>: host sales for their members that last just a few days and usually feature luxury brands and heavily discounted prices. These clubs tend to be exclusive and help sell luxury items without watering down the brands’ images.</a:t>
            </a:r>
            <a:endParaRPr/>
          </a:p>
          <a:p>
            <a:pPr indent="0" lvl="0" marL="0" rtl="0" algn="l">
              <a:spcBef>
                <a:spcPts val="0"/>
              </a:spcBef>
              <a:spcAft>
                <a:spcPts val="0"/>
              </a:spcAft>
              <a:buNone/>
            </a:pPr>
            <a:r>
              <a:rPr b="1" lang="en-US"/>
              <a:t>Social Marketplaces and Direct Sales</a:t>
            </a:r>
            <a:r>
              <a:rPr lang="en-US"/>
              <a:t>: act as online intermediaries that harness the power of social networks for introducing, buying, and selling products and services. A social marketplace helps members market their own creations.</a:t>
            </a:r>
            <a:endParaRPr/>
          </a:p>
          <a:p>
            <a:pPr indent="0" lvl="0" marL="0" rtl="0" algn="l">
              <a:spcBef>
                <a:spcPts val="0"/>
              </a:spcBef>
              <a:spcAft>
                <a:spcPts val="0"/>
              </a:spcAft>
              <a:buNone/>
            </a:pPr>
            <a:r>
              <a:rPr b="1" lang="en-US"/>
              <a:t>Peer-to-Peer Shopping Models</a:t>
            </a:r>
            <a:r>
              <a:rPr lang="en-US"/>
              <a:t>: are the high-tech version of oldfashioned bazaars and bartering systems. Individuals use these models to sell, buy, rent, or barter online with other individuals.</a:t>
            </a:r>
            <a:endParaRPr/>
          </a:p>
          <a:p>
            <a:pPr indent="0" lvl="0" marL="0" rtl="0" algn="l">
              <a:spcBef>
                <a:spcPts val="0"/>
              </a:spcBef>
              <a:spcAft>
                <a:spcPts val="0"/>
              </a:spcAft>
              <a:buNone/>
            </a:pPr>
            <a:r>
              <a:rPr b="1" lang="en-US"/>
              <a:t>Collaborative consumption</a:t>
            </a:r>
            <a:r>
              <a:rPr lang="en-US"/>
              <a:t>: peer-to-peer sharing or renting.</a:t>
            </a:r>
            <a:endParaRPr/>
          </a:p>
          <a:p>
            <a:pPr indent="0" lvl="0" marL="0" rtl="0" algn="l">
              <a:spcBef>
                <a:spcPts val="0"/>
              </a:spcBef>
              <a:spcAft>
                <a:spcPts val="0"/>
              </a:spcAft>
              <a:buNone/>
            </a:pPr>
            <a:r>
              <a:t/>
            </a:r>
            <a:endParaRPr/>
          </a:p>
        </p:txBody>
      </p:sp>
      <p:sp>
        <p:nvSpPr>
          <p:cNvPr id="325" name="Google Shape;325;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Ratings, Reviews, and Recommendations</a:t>
            </a:r>
            <a:r>
              <a:rPr lang="en-US"/>
              <a:t>: are usually available in social shopping and generally come from,</a:t>
            </a:r>
            <a:endParaRPr/>
          </a:p>
          <a:p>
            <a:pPr indent="0" lvl="0" marL="0" rtl="0" algn="l">
              <a:spcBef>
                <a:spcPts val="0"/>
              </a:spcBef>
              <a:spcAft>
                <a:spcPts val="0"/>
              </a:spcAft>
              <a:buNone/>
            </a:pPr>
            <a:r>
              <a:rPr lang="en-US"/>
              <a:t>  (a) </a:t>
            </a:r>
            <a:r>
              <a:rPr i="1" lang="en-US" u="sng"/>
              <a:t>Customer ratings and reviews </a:t>
            </a:r>
            <a:r>
              <a:rPr lang="en-US"/>
              <a:t>integrated into the vendor’s Web page</a:t>
            </a:r>
            <a:endParaRPr/>
          </a:p>
          <a:p>
            <a:pPr indent="0" lvl="0" marL="0" rtl="0" algn="l">
              <a:spcBef>
                <a:spcPts val="0"/>
              </a:spcBef>
              <a:spcAft>
                <a:spcPts val="0"/>
              </a:spcAft>
              <a:buNone/>
            </a:pPr>
            <a:r>
              <a:rPr lang="en-US"/>
              <a:t>  (b) </a:t>
            </a:r>
            <a:r>
              <a:rPr b="0" i="1" lang="en-US" u="sng"/>
              <a:t>Expert ratings and reviews </a:t>
            </a:r>
            <a:r>
              <a:rPr lang="en-US"/>
              <a:t>from an independent authority</a:t>
            </a:r>
            <a:endParaRPr/>
          </a:p>
          <a:p>
            <a:pPr indent="0" lvl="0" marL="0" rtl="0" algn="l">
              <a:spcBef>
                <a:spcPts val="0"/>
              </a:spcBef>
              <a:spcAft>
                <a:spcPts val="0"/>
              </a:spcAft>
              <a:buNone/>
            </a:pPr>
            <a:r>
              <a:rPr lang="en-US"/>
              <a:t>  (c) </a:t>
            </a:r>
            <a:r>
              <a:rPr i="1" lang="en-US" u="sng"/>
              <a:t>Sponsored reviews</a:t>
            </a:r>
            <a:r>
              <a:rPr lang="en-US"/>
              <a:t>: paid-for reviews</a:t>
            </a:r>
            <a:endParaRPr/>
          </a:p>
          <a:p>
            <a:pPr indent="0" lvl="0" marL="0" rtl="0" algn="l">
              <a:spcBef>
                <a:spcPts val="0"/>
              </a:spcBef>
              <a:spcAft>
                <a:spcPts val="0"/>
              </a:spcAft>
              <a:buNone/>
            </a:pPr>
            <a:r>
              <a:rPr lang="en-US"/>
              <a:t>  (d) </a:t>
            </a:r>
            <a:r>
              <a:rPr i="1" lang="en-US" u="sng"/>
              <a:t>Conversational marketing</a:t>
            </a:r>
            <a:r>
              <a:rPr lang="en-US"/>
              <a:t>: individuals converse via e-mail, blog, live chat, discussion groups, and tweets.</a:t>
            </a:r>
            <a:endParaRPr/>
          </a:p>
          <a:p>
            <a:pPr indent="0" lvl="0" marL="0" rtl="0" algn="l">
              <a:spcBef>
                <a:spcPts val="0"/>
              </a:spcBef>
              <a:spcAft>
                <a:spcPts val="0"/>
              </a:spcAft>
              <a:buNone/>
            </a:pPr>
            <a:r>
              <a:rPr b="1" lang="en-US"/>
              <a:t>Group Shopping</a:t>
            </a:r>
            <a:r>
              <a:rPr lang="en-US"/>
              <a:t>: Web sites such as Groupon and LivingSocial offer major discounts or special deals during a short time frame.</a:t>
            </a:r>
            <a:endParaRPr/>
          </a:p>
          <a:p>
            <a:pPr indent="0" lvl="0" marL="0" rtl="0" algn="l">
              <a:spcBef>
                <a:spcPts val="0"/>
              </a:spcBef>
              <a:spcAft>
                <a:spcPts val="0"/>
              </a:spcAft>
              <a:buNone/>
            </a:pPr>
            <a:r>
              <a:rPr b="1" lang="en-US"/>
              <a:t>Shopping Communities and Clubs</a:t>
            </a:r>
            <a:r>
              <a:rPr lang="en-US"/>
              <a:t>: host sales for their members that last just a few days and usually feature luxury brands and heavily discounted prices. These clubs tend to be exclusive and help sell luxury items without watering down the brands’ images.</a:t>
            </a:r>
            <a:endParaRPr/>
          </a:p>
          <a:p>
            <a:pPr indent="0" lvl="0" marL="0" rtl="0" algn="l">
              <a:spcBef>
                <a:spcPts val="0"/>
              </a:spcBef>
              <a:spcAft>
                <a:spcPts val="0"/>
              </a:spcAft>
              <a:buNone/>
            </a:pPr>
            <a:r>
              <a:rPr b="1" lang="en-US"/>
              <a:t>Social Marketplaces and Direct Sales</a:t>
            </a:r>
            <a:r>
              <a:rPr lang="en-US"/>
              <a:t>: act as online intermediaries that harness the power of social networks for introducing, buying, and selling products and services. A social marketplace helps members market their own creations.</a:t>
            </a:r>
            <a:endParaRPr/>
          </a:p>
          <a:p>
            <a:pPr indent="0" lvl="0" marL="0" rtl="0" algn="l">
              <a:spcBef>
                <a:spcPts val="0"/>
              </a:spcBef>
              <a:spcAft>
                <a:spcPts val="0"/>
              </a:spcAft>
              <a:buNone/>
            </a:pPr>
            <a:r>
              <a:rPr b="1" lang="en-US"/>
              <a:t>Peer-to-Peer Shopping Models</a:t>
            </a:r>
            <a:r>
              <a:rPr lang="en-US"/>
              <a:t>: are the high-tech version of oldfashioned bazaars and bartering systems. Individuals use these models to sell, buy, rent, or barter online with other individuals.</a:t>
            </a:r>
            <a:endParaRPr/>
          </a:p>
          <a:p>
            <a:pPr indent="0" lvl="0" marL="0" rtl="0" algn="l">
              <a:spcBef>
                <a:spcPts val="0"/>
              </a:spcBef>
              <a:spcAft>
                <a:spcPts val="0"/>
              </a:spcAft>
              <a:buNone/>
            </a:pPr>
            <a:r>
              <a:rPr b="1" lang="en-US"/>
              <a:t>Collaborative consumption</a:t>
            </a:r>
            <a:r>
              <a:rPr lang="en-US"/>
              <a:t>: peer-to-peer sharing or renting.</a:t>
            </a:r>
            <a:endParaRPr/>
          </a:p>
          <a:p>
            <a:pPr indent="0" lvl="0" marL="0" rtl="0" algn="l">
              <a:spcBef>
                <a:spcPts val="0"/>
              </a:spcBef>
              <a:spcAft>
                <a:spcPts val="0"/>
              </a:spcAft>
              <a:buNone/>
            </a:pPr>
            <a:r>
              <a:t/>
            </a:r>
            <a:endParaRPr/>
          </a:p>
        </p:txBody>
      </p:sp>
      <p:sp>
        <p:nvSpPr>
          <p:cNvPr id="332" name="Google Shape;332;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8" name="Google Shape;338;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Ratings, Reviews, and Recommendations</a:t>
            </a:r>
            <a:r>
              <a:rPr lang="en-US"/>
              <a:t>: are usually available in social shopping and generally come from,</a:t>
            </a:r>
            <a:endParaRPr/>
          </a:p>
          <a:p>
            <a:pPr indent="0" lvl="0" marL="0" rtl="0" algn="l">
              <a:spcBef>
                <a:spcPts val="0"/>
              </a:spcBef>
              <a:spcAft>
                <a:spcPts val="0"/>
              </a:spcAft>
              <a:buNone/>
            </a:pPr>
            <a:r>
              <a:rPr lang="en-US"/>
              <a:t>  (a) </a:t>
            </a:r>
            <a:r>
              <a:rPr i="1" lang="en-US" u="sng"/>
              <a:t>Customer ratings and reviews </a:t>
            </a:r>
            <a:r>
              <a:rPr lang="en-US"/>
              <a:t>integrated into the vendor’s Web page</a:t>
            </a:r>
            <a:endParaRPr/>
          </a:p>
          <a:p>
            <a:pPr indent="0" lvl="0" marL="0" rtl="0" algn="l">
              <a:spcBef>
                <a:spcPts val="0"/>
              </a:spcBef>
              <a:spcAft>
                <a:spcPts val="0"/>
              </a:spcAft>
              <a:buNone/>
            </a:pPr>
            <a:r>
              <a:rPr lang="en-US"/>
              <a:t>  (b) </a:t>
            </a:r>
            <a:r>
              <a:rPr b="0" i="1" lang="en-US" u="sng"/>
              <a:t>Expert ratings and reviews </a:t>
            </a:r>
            <a:r>
              <a:rPr lang="en-US"/>
              <a:t>from an independent authority</a:t>
            </a:r>
            <a:endParaRPr/>
          </a:p>
          <a:p>
            <a:pPr indent="0" lvl="0" marL="0" rtl="0" algn="l">
              <a:spcBef>
                <a:spcPts val="0"/>
              </a:spcBef>
              <a:spcAft>
                <a:spcPts val="0"/>
              </a:spcAft>
              <a:buNone/>
            </a:pPr>
            <a:r>
              <a:rPr lang="en-US"/>
              <a:t>  (c) </a:t>
            </a:r>
            <a:r>
              <a:rPr i="1" lang="en-US" u="sng"/>
              <a:t>Sponsored reviews</a:t>
            </a:r>
            <a:r>
              <a:rPr lang="en-US"/>
              <a:t>: paid-for reviews</a:t>
            </a:r>
            <a:endParaRPr/>
          </a:p>
          <a:p>
            <a:pPr indent="0" lvl="0" marL="0" rtl="0" algn="l">
              <a:spcBef>
                <a:spcPts val="0"/>
              </a:spcBef>
              <a:spcAft>
                <a:spcPts val="0"/>
              </a:spcAft>
              <a:buNone/>
            </a:pPr>
            <a:r>
              <a:rPr lang="en-US"/>
              <a:t>  (d) </a:t>
            </a:r>
            <a:r>
              <a:rPr i="1" lang="en-US" u="sng"/>
              <a:t>Conversational marketing</a:t>
            </a:r>
            <a:r>
              <a:rPr lang="en-US"/>
              <a:t>: individuals converse via e-mail, blog, live chat, discussion groups, and tweets.</a:t>
            </a:r>
            <a:endParaRPr/>
          </a:p>
          <a:p>
            <a:pPr indent="0" lvl="0" marL="0" rtl="0" algn="l">
              <a:spcBef>
                <a:spcPts val="0"/>
              </a:spcBef>
              <a:spcAft>
                <a:spcPts val="0"/>
              </a:spcAft>
              <a:buNone/>
            </a:pPr>
            <a:r>
              <a:rPr b="1" lang="en-US"/>
              <a:t>Group Shopping</a:t>
            </a:r>
            <a:r>
              <a:rPr lang="en-US"/>
              <a:t>: Web sites such as Groupon and LivingSocial offer major discounts or special deals during a short time frame.</a:t>
            </a:r>
            <a:endParaRPr/>
          </a:p>
          <a:p>
            <a:pPr indent="0" lvl="0" marL="0" rtl="0" algn="l">
              <a:spcBef>
                <a:spcPts val="0"/>
              </a:spcBef>
              <a:spcAft>
                <a:spcPts val="0"/>
              </a:spcAft>
              <a:buNone/>
            </a:pPr>
            <a:r>
              <a:rPr b="1" lang="en-US"/>
              <a:t>Shopping Communities and Clubs</a:t>
            </a:r>
            <a:r>
              <a:rPr lang="en-US"/>
              <a:t>: host sales for their members that last just a few days and usually feature luxury brands and heavily discounted prices. These clubs tend to be exclusive and help sell luxury items without watering down the brands’ images.</a:t>
            </a:r>
            <a:endParaRPr/>
          </a:p>
          <a:p>
            <a:pPr indent="0" lvl="0" marL="0" rtl="0" algn="l">
              <a:spcBef>
                <a:spcPts val="0"/>
              </a:spcBef>
              <a:spcAft>
                <a:spcPts val="0"/>
              </a:spcAft>
              <a:buNone/>
            </a:pPr>
            <a:r>
              <a:rPr b="1" lang="en-US"/>
              <a:t>Social Marketplaces and Direct Sales</a:t>
            </a:r>
            <a:r>
              <a:rPr lang="en-US"/>
              <a:t>: act as online intermediaries that harness the power of social networks for introducing, buying, and selling products and services. A social marketplace helps members market their own creations.</a:t>
            </a:r>
            <a:endParaRPr/>
          </a:p>
          <a:p>
            <a:pPr indent="0" lvl="0" marL="0" rtl="0" algn="l">
              <a:spcBef>
                <a:spcPts val="0"/>
              </a:spcBef>
              <a:spcAft>
                <a:spcPts val="0"/>
              </a:spcAft>
              <a:buNone/>
            </a:pPr>
            <a:r>
              <a:rPr b="1" lang="en-US"/>
              <a:t>Peer-to-Peer Shopping Models</a:t>
            </a:r>
            <a:r>
              <a:rPr lang="en-US"/>
              <a:t>: are the high-tech version of oldfashioned bazaars and bartering systems. Individuals use these models to sell, buy, rent, or barter online with other individuals.</a:t>
            </a:r>
            <a:endParaRPr/>
          </a:p>
          <a:p>
            <a:pPr indent="0" lvl="0" marL="0" rtl="0" algn="l">
              <a:spcBef>
                <a:spcPts val="0"/>
              </a:spcBef>
              <a:spcAft>
                <a:spcPts val="0"/>
              </a:spcAft>
              <a:buNone/>
            </a:pPr>
            <a:r>
              <a:rPr b="1" lang="en-US"/>
              <a:t>Collaborative consumption</a:t>
            </a:r>
            <a:r>
              <a:rPr lang="en-US"/>
              <a:t>: peer-to-peer sharing or renting.</a:t>
            </a:r>
            <a:endParaRPr/>
          </a:p>
          <a:p>
            <a:pPr indent="0" lvl="0" marL="0" rtl="0" algn="l">
              <a:spcBef>
                <a:spcPts val="0"/>
              </a:spcBef>
              <a:spcAft>
                <a:spcPts val="0"/>
              </a:spcAft>
              <a:buNone/>
            </a:pPr>
            <a:r>
              <a:t/>
            </a:r>
            <a:endParaRPr/>
          </a:p>
        </p:txBody>
      </p:sp>
      <p:sp>
        <p:nvSpPr>
          <p:cNvPr id="339" name="Google Shape;339;p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Social Advertising</a:t>
            </a:r>
            <a:r>
              <a:rPr lang="en-US"/>
              <a:t>: refers to the advertising formats that make use of the social context of the user viewing the ad. It is the first form of advertising to leverage forms of social influence such as peer pressure and friend recommendations and likes.</a:t>
            </a:r>
            <a:endParaRPr/>
          </a:p>
          <a:p>
            <a:pPr indent="0" lvl="0" marL="0" rtl="0" algn="l">
              <a:spcBef>
                <a:spcPts val="0"/>
              </a:spcBef>
              <a:spcAft>
                <a:spcPts val="0"/>
              </a:spcAft>
              <a:buNone/>
            </a:pPr>
            <a:r>
              <a:rPr b="1" lang="en-US"/>
              <a:t>Market Research</a:t>
            </a:r>
            <a:r>
              <a:rPr lang="en-US"/>
              <a:t>: today members of social media voluntarily provide demographics that help identify and target potential customers. Due to the open nature of social networking, merchants can easily find customers, see what they do online, and learn who their friends are.</a:t>
            </a:r>
            <a:endParaRPr/>
          </a:p>
          <a:p>
            <a:pPr indent="0" lvl="0" marL="0" rtl="0" algn="l">
              <a:spcBef>
                <a:spcPts val="0"/>
              </a:spcBef>
              <a:spcAft>
                <a:spcPts val="0"/>
              </a:spcAft>
              <a:buNone/>
            </a:pPr>
            <a:r>
              <a:rPr b="1" lang="en-US"/>
              <a:t>Conversational Marketing</a:t>
            </a:r>
            <a:r>
              <a:rPr lang="en-US"/>
              <a:t>: feedback from customers provided to companies through social computing tools (e.g., blogs, wikis, online forums, and social networking sites.</a:t>
            </a:r>
            <a:endParaRPr/>
          </a:p>
          <a:p>
            <a:pPr indent="0" lvl="0" marL="0" rtl="0" algn="l">
              <a:spcBef>
                <a:spcPts val="0"/>
              </a:spcBef>
              <a:spcAft>
                <a:spcPts val="0"/>
              </a:spcAft>
              <a:buNone/>
            </a:pPr>
            <a:r>
              <a:rPr b="1" lang="en-US"/>
              <a:t>Conducting Market Research Using Social Networking</a:t>
            </a:r>
            <a:r>
              <a:rPr lang="en-US"/>
              <a:t>: Customer sentiment expressed on Facebook, Twitter, LinkedIn and similar sites represent an incredibly valuable source of information for companies allowing them to analyze the data, conduct better advertising campaigns, improve their product design and their service offerings.</a:t>
            </a:r>
            <a:endParaRPr/>
          </a:p>
          <a:p>
            <a:pPr indent="0" lvl="0" marL="0" rtl="0" algn="l">
              <a:spcBef>
                <a:spcPts val="0"/>
              </a:spcBef>
              <a:spcAft>
                <a:spcPts val="0"/>
              </a:spcAft>
              <a:buNone/>
            </a:pPr>
            <a:r>
              <a:t/>
            </a:r>
            <a:endParaRPr/>
          </a:p>
        </p:txBody>
      </p:sp>
      <p:sp>
        <p:nvSpPr>
          <p:cNvPr id="370" name="Google Shape;370;p3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2" name="Google Shape;382;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8" name="Google Shape;388;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t>Social computing has vastly altered both the expectations of customers and the capabilities of corporations in the area of customer relationship management.</a:t>
            </a:r>
            <a:endParaRPr/>
          </a:p>
          <a:p>
            <a:pPr indent="-171450" lvl="0" marL="171450" rtl="0" algn="l">
              <a:spcBef>
                <a:spcPts val="0"/>
              </a:spcBef>
              <a:spcAft>
                <a:spcPts val="0"/>
              </a:spcAft>
              <a:buClr>
                <a:schemeClr val="dk1"/>
              </a:buClr>
              <a:buSzPts val="1200"/>
              <a:buFont typeface="Arial"/>
              <a:buChar char="•"/>
            </a:pPr>
            <a:r>
              <a:rPr lang="en-US"/>
              <a:t>Customers are now incredibly empowered as companies closely monitor negative comments and proactively involve customers to resolve problems/issues for improved customer service.</a:t>
            </a:r>
            <a:endParaRPr/>
          </a:p>
          <a:p>
            <a:pPr indent="-171450" lvl="0" marL="171450" rtl="0" algn="l">
              <a:spcBef>
                <a:spcPts val="0"/>
              </a:spcBef>
              <a:spcAft>
                <a:spcPts val="0"/>
              </a:spcAft>
              <a:buClr>
                <a:schemeClr val="dk1"/>
              </a:buClr>
              <a:buSzPts val="1200"/>
              <a:buFont typeface="Arial"/>
              <a:buChar char="•"/>
            </a:pPr>
            <a:r>
              <a:rPr lang="en-US"/>
              <a:t>Empowered customers know how to use the wisdom and power of crowds and communities to their benefit.</a:t>
            </a:r>
            <a:endParaRPr/>
          </a:p>
        </p:txBody>
      </p:sp>
      <p:sp>
        <p:nvSpPr>
          <p:cNvPr id="389" name="Google Shape;389;p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p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Recruiting</a:t>
            </a:r>
            <a:r>
              <a:rPr lang="en-US"/>
              <a:t>: Both recruiters and job seekers are moving to online social networks as recruiting platforms.</a:t>
            </a:r>
            <a:endParaRPr/>
          </a:p>
          <a:p>
            <a:pPr indent="0" lvl="0" marL="0" rtl="0" algn="l">
              <a:spcBef>
                <a:spcPts val="0"/>
              </a:spcBef>
              <a:spcAft>
                <a:spcPts val="0"/>
              </a:spcAft>
              <a:buNone/>
            </a:pPr>
            <a:r>
              <a:rPr b="1" lang="en-US"/>
              <a:t>Employee Development</a:t>
            </a:r>
            <a:r>
              <a:rPr lang="en-US"/>
              <a:t>: HR professionals are using enterprise social tools such as Chatter, Yammer, and Tibbr to enable, encourage, and promote employee development through relationship building by providing a platform for employees to collaborate on sales opportunities, campaigns, projects as well as simplify workflows and capture new ideas. Elearning and Etraining are employee development tools that can be leveraged through social computing.</a:t>
            </a:r>
            <a:endParaRPr/>
          </a:p>
        </p:txBody>
      </p:sp>
      <p:sp>
        <p:nvSpPr>
          <p:cNvPr id="396" name="Google Shape;396;p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pter Title">
  <p:cSld name="Chapter Title">
    <p:spTree>
      <p:nvGrpSpPr>
        <p:cNvPr id="15" name="Shape 15"/>
        <p:cNvGrpSpPr/>
        <p:nvPr/>
      </p:nvGrpSpPr>
      <p:grpSpPr>
        <a:xfrm>
          <a:off x="0" y="0"/>
          <a:ext cx="0" cy="0"/>
          <a:chOff x="0" y="0"/>
          <a:chExt cx="0" cy="0"/>
        </a:xfrm>
      </p:grpSpPr>
      <p:pic>
        <p:nvPicPr>
          <p:cNvPr id="16" name="Google Shape;16;p41"/>
          <p:cNvPicPr preferRelativeResize="0"/>
          <p:nvPr/>
        </p:nvPicPr>
        <p:blipFill rotWithShape="1">
          <a:blip r:embed="rId2">
            <a:alphaModFix/>
          </a:blip>
          <a:srcRect b="0" l="813" r="1785" t="1641"/>
          <a:stretch/>
        </p:blipFill>
        <p:spPr>
          <a:xfrm>
            <a:off x="-1" y="0"/>
            <a:ext cx="9144001" cy="4571999"/>
          </a:xfrm>
          <a:prstGeom prst="rect">
            <a:avLst/>
          </a:prstGeom>
          <a:noFill/>
          <a:ln>
            <a:noFill/>
          </a:ln>
        </p:spPr>
      </p:pic>
      <p:sp>
        <p:nvSpPr>
          <p:cNvPr id="17" name="Google Shape;17;p41"/>
          <p:cNvSpPr/>
          <p:nvPr/>
        </p:nvSpPr>
        <p:spPr>
          <a:xfrm>
            <a:off x="-4762" y="1478378"/>
            <a:ext cx="9154254" cy="5387145"/>
          </a:xfrm>
          <a:custGeom>
            <a:rect b="b" l="l" r="r" t="t"/>
            <a:pathLst>
              <a:path extrusionOk="0" h="5406780" w="9229895">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a:gsLst>
              <a:gs pos="0">
                <a:srgbClr val="D8D8D8"/>
              </a:gs>
              <a:gs pos="29000">
                <a:srgbClr val="F3F3F3"/>
              </a:gs>
              <a:gs pos="82000">
                <a:schemeClr val="lt1"/>
              </a:gs>
              <a:gs pos="100000">
                <a:schemeClr val="lt1"/>
              </a:gs>
            </a:gsLst>
            <a:path path="circle">
              <a:fillToRect r="100%" t="100%"/>
            </a:path>
            <a:tileRect b="-100%" l="-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18" name="Google Shape;18;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9" name="Google Shape;19;p41"/>
          <p:cNvSpPr txBox="1"/>
          <p:nvPr>
            <p:ph idx="1" type="body"/>
          </p:nvPr>
        </p:nvSpPr>
        <p:spPr>
          <a:xfrm>
            <a:off x="2590799" y="1752600"/>
            <a:ext cx="2057401" cy="1752600"/>
          </a:xfrm>
          <a:prstGeom prst="rect">
            <a:avLst/>
          </a:prstGeom>
          <a:noFill/>
          <a:ln>
            <a:noFill/>
          </a:ln>
        </p:spPr>
        <p:txBody>
          <a:bodyPr anchorCtr="0" anchor="ctr" bIns="45700" lIns="91425" spcFirstLastPara="1" rIns="91425" wrap="square" tIns="45700">
            <a:noAutofit/>
          </a:bodyPr>
          <a:lstStyle>
            <a:lvl1pPr indent="-228600" lvl="0" marL="457200" algn="ctr">
              <a:spcBef>
                <a:spcPts val="2300"/>
              </a:spcBef>
              <a:spcAft>
                <a:spcPts val="0"/>
              </a:spcAft>
              <a:buClr>
                <a:srgbClr val="A0B94F"/>
              </a:buClr>
              <a:buSzPts val="11500"/>
              <a:buFont typeface="Arial"/>
              <a:buNone/>
              <a:defRPr b="0" i="0" sz="11500">
                <a:solidFill>
                  <a:srgbClr val="A0B94F"/>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41"/>
          <p:cNvSpPr txBox="1"/>
          <p:nvPr/>
        </p:nvSpPr>
        <p:spPr>
          <a:xfrm>
            <a:off x="685800" y="2133600"/>
            <a:ext cx="2362200" cy="1066800"/>
          </a:xfrm>
          <a:prstGeom prst="rect">
            <a:avLst/>
          </a:prstGeom>
          <a:noFill/>
          <a:ln>
            <a:noFill/>
          </a:ln>
        </p:spPr>
        <p:txBody>
          <a:bodyPr anchorCtr="0" anchor="t" bIns="45700" lIns="91425" spcFirstLastPara="1" rIns="91425" wrap="square" tIns="45700">
            <a:normAutofit/>
          </a:bodyPr>
          <a:lstStyle/>
          <a:p>
            <a:pPr indent="0" lvl="0" marL="0" marR="0" rtl="0" algn="l">
              <a:lnSpc>
                <a:spcPct val="188888"/>
              </a:lnSpc>
              <a:spcBef>
                <a:spcPts val="0"/>
              </a:spcBef>
              <a:spcAft>
                <a:spcPts val="0"/>
              </a:spcAft>
              <a:buClr>
                <a:srgbClr val="7F7F7F"/>
              </a:buClr>
              <a:buSzPts val="3600"/>
              <a:buFont typeface="Arial"/>
              <a:buNone/>
            </a:pPr>
            <a:r>
              <a:rPr b="0" i="0" lang="en-US" sz="3600" u="none" cap="none" strike="noStrike">
                <a:solidFill>
                  <a:srgbClr val="7F7F7F"/>
                </a:solidFill>
                <a:latin typeface="Verdana"/>
                <a:ea typeface="Verdana"/>
                <a:cs typeface="Verdana"/>
                <a:sym typeface="Verdana"/>
              </a:rPr>
              <a:t>CHAPTER</a:t>
            </a:r>
            <a:endParaRPr b="0" i="0" sz="3600" u="none" cap="none" strike="noStrike">
              <a:solidFill>
                <a:srgbClr val="7F7F7F"/>
              </a:solidFill>
              <a:latin typeface="Verdana"/>
              <a:ea typeface="Verdana"/>
              <a:cs typeface="Verdana"/>
              <a:sym typeface="Verdana"/>
            </a:endParaRPr>
          </a:p>
        </p:txBody>
      </p:sp>
      <p:cxnSp>
        <p:nvCxnSpPr>
          <p:cNvPr id="21" name="Google Shape;21;p41"/>
          <p:cNvCxnSpPr/>
          <p:nvPr/>
        </p:nvCxnSpPr>
        <p:spPr>
          <a:xfrm rot="10800000">
            <a:off x="3048000" y="3352800"/>
            <a:ext cx="1143000" cy="0"/>
          </a:xfrm>
          <a:prstGeom prst="straightConnector1">
            <a:avLst/>
          </a:prstGeom>
          <a:noFill/>
          <a:ln cap="flat" cmpd="sng" w="38100">
            <a:solidFill>
              <a:srgbClr val="BFBFBF"/>
            </a:solidFill>
            <a:prstDash val="solid"/>
            <a:round/>
            <a:headEnd len="sm" w="sm" type="none"/>
            <a:tailEnd len="sm" w="sm" type="none"/>
          </a:ln>
        </p:spPr>
      </p:cxnSp>
      <p:sp>
        <p:nvSpPr>
          <p:cNvPr id="22" name="Google Shape;22;p41"/>
          <p:cNvSpPr txBox="1"/>
          <p:nvPr>
            <p:ph idx="2" type="subTitle"/>
          </p:nvPr>
        </p:nvSpPr>
        <p:spPr>
          <a:xfrm>
            <a:off x="609600" y="3810000"/>
            <a:ext cx="8382000" cy="2895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600"/>
              </a:spcBef>
              <a:spcAft>
                <a:spcPts val="0"/>
              </a:spcAft>
              <a:buClr>
                <a:srgbClr val="D74B13"/>
              </a:buClr>
              <a:buSzPts val="7200"/>
              <a:buNone/>
              <a:defRPr sz="7200">
                <a:solidFill>
                  <a:srgbClr val="D74B13"/>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Level4">
  <p:cSld name="Topic Level4">
    <p:spTree>
      <p:nvGrpSpPr>
        <p:cNvPr id="88" name="Shape 88"/>
        <p:cNvGrpSpPr/>
        <p:nvPr/>
      </p:nvGrpSpPr>
      <p:grpSpPr>
        <a:xfrm>
          <a:off x="0" y="0"/>
          <a:ext cx="0" cy="0"/>
          <a:chOff x="0" y="0"/>
          <a:chExt cx="0" cy="0"/>
        </a:xfrm>
      </p:grpSpPr>
      <p:sp>
        <p:nvSpPr>
          <p:cNvPr id="89" name="Google Shape;89;p50"/>
          <p:cNvSpPr/>
          <p:nvPr/>
        </p:nvSpPr>
        <p:spPr>
          <a:xfrm>
            <a:off x="0" y="1905000"/>
            <a:ext cx="9144000" cy="44196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90" name="Google Shape;90;p50"/>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91" name="Google Shape;91;p50"/>
          <p:cNvSpPr/>
          <p:nvPr/>
        </p:nvSpPr>
        <p:spPr>
          <a:xfrm>
            <a:off x="6781800" y="6362700"/>
            <a:ext cx="2362200" cy="342900"/>
          </a:xfrm>
          <a:prstGeom prst="rect">
            <a:avLst/>
          </a:prstGeom>
          <a:solidFill>
            <a:srgbClr val="9900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2" name="Google Shape;92;p50"/>
          <p:cNvSpPr txBox="1"/>
          <p:nvPr>
            <p:ph idx="1" type="subTitle"/>
          </p:nvPr>
        </p:nvSpPr>
        <p:spPr>
          <a:xfrm>
            <a:off x="457200" y="76200"/>
            <a:ext cx="8153399" cy="1676400"/>
          </a:xfrm>
          <a:prstGeom prst="rect">
            <a:avLst/>
          </a:prstGeom>
          <a:noFill/>
          <a:ln>
            <a:noFill/>
          </a:ln>
        </p:spPr>
        <p:txBody>
          <a:bodyPr anchorCtr="0" anchor="b" bIns="45700" lIns="91425" spcFirstLastPara="1" rIns="91425" wrap="square" tIns="45700">
            <a:normAutofit/>
          </a:bodyPr>
          <a:lstStyle>
            <a:lvl1pPr lvl="0" algn="l">
              <a:spcBef>
                <a:spcPts val="600"/>
              </a:spcBef>
              <a:spcAft>
                <a:spcPts val="0"/>
              </a:spcAft>
              <a:buClr>
                <a:srgbClr val="9900FF"/>
              </a:buClr>
              <a:buSzPts val="4400"/>
              <a:buNone/>
              <a:defRPr sz="4400">
                <a:solidFill>
                  <a:srgbClr val="9900FF"/>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93" name="Google Shape;93;p5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94" name="Google Shape;94;p50"/>
          <p:cNvSpPr txBox="1"/>
          <p:nvPr>
            <p:ph idx="2" type="body"/>
          </p:nvPr>
        </p:nvSpPr>
        <p:spPr>
          <a:xfrm>
            <a:off x="609600" y="2286000"/>
            <a:ext cx="8001000" cy="39624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595959"/>
              </a:buClr>
              <a:buSzPts val="3200"/>
              <a:buChar char="•"/>
              <a:defRPr>
                <a:solidFill>
                  <a:srgbClr val="595959"/>
                </a:solidFill>
                <a:latin typeface="Verdana"/>
                <a:ea typeface="Verdana"/>
                <a:cs typeface="Verdana"/>
                <a:sym typeface="Verdana"/>
              </a:defRPr>
            </a:lvl1pPr>
            <a:lvl2pPr indent="-406400" lvl="1" marL="914400" algn="l">
              <a:spcBef>
                <a:spcPts val="560"/>
              </a:spcBef>
              <a:spcAft>
                <a:spcPts val="0"/>
              </a:spcAft>
              <a:buClr>
                <a:srgbClr val="595959"/>
              </a:buClr>
              <a:buSzPts val="2800"/>
              <a:buChar char="–"/>
              <a:defRPr>
                <a:solidFill>
                  <a:srgbClr val="595959"/>
                </a:solidFill>
                <a:latin typeface="Verdana"/>
                <a:ea typeface="Verdana"/>
                <a:cs typeface="Verdana"/>
                <a:sym typeface="Verdana"/>
              </a:defRPr>
            </a:lvl2pPr>
            <a:lvl3pPr indent="-381000" lvl="2" marL="1371600" algn="l">
              <a:spcBef>
                <a:spcPts val="480"/>
              </a:spcBef>
              <a:spcAft>
                <a:spcPts val="0"/>
              </a:spcAft>
              <a:buClr>
                <a:srgbClr val="595959"/>
              </a:buClr>
              <a:buSzPts val="2400"/>
              <a:buChar char="•"/>
              <a:defRPr>
                <a:solidFill>
                  <a:srgbClr val="595959"/>
                </a:solidFill>
                <a:latin typeface="Verdana"/>
                <a:ea typeface="Verdana"/>
                <a:cs typeface="Verdana"/>
                <a:sym typeface="Verdana"/>
              </a:defRPr>
            </a:lvl3pPr>
            <a:lvl4pPr indent="-355600" lvl="3" marL="1828800" algn="l">
              <a:spcBef>
                <a:spcPts val="400"/>
              </a:spcBef>
              <a:spcAft>
                <a:spcPts val="0"/>
              </a:spcAft>
              <a:buClr>
                <a:srgbClr val="595959"/>
              </a:buClr>
              <a:buSzPts val="2000"/>
              <a:buChar char="–"/>
              <a:defRPr>
                <a:solidFill>
                  <a:srgbClr val="595959"/>
                </a:solidFill>
                <a:latin typeface="Verdana"/>
                <a:ea typeface="Verdana"/>
                <a:cs typeface="Verdana"/>
                <a:sym typeface="Verdana"/>
              </a:defRPr>
            </a:lvl4pPr>
            <a:lvl5pPr indent="-355600" lvl="4" marL="2286000" algn="l">
              <a:spcBef>
                <a:spcPts val="400"/>
              </a:spcBef>
              <a:spcAft>
                <a:spcPts val="0"/>
              </a:spcAft>
              <a:buClr>
                <a:srgbClr val="595959"/>
              </a:buClr>
              <a:buSzPts val="2000"/>
              <a:buChar char="»"/>
              <a:defRPr>
                <a:solidFill>
                  <a:srgbClr val="595959"/>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95" name="Google Shape;95;p50"/>
          <p:cNvCxnSpPr/>
          <p:nvPr/>
        </p:nvCxnSpPr>
        <p:spPr>
          <a:xfrm>
            <a:off x="0" y="19050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Level5">
  <p:cSld name="Topic Level5">
    <p:spTree>
      <p:nvGrpSpPr>
        <p:cNvPr id="96" name="Shape 96"/>
        <p:cNvGrpSpPr/>
        <p:nvPr/>
      </p:nvGrpSpPr>
      <p:grpSpPr>
        <a:xfrm>
          <a:off x="0" y="0"/>
          <a:ext cx="0" cy="0"/>
          <a:chOff x="0" y="0"/>
          <a:chExt cx="0" cy="0"/>
        </a:xfrm>
      </p:grpSpPr>
      <p:sp>
        <p:nvSpPr>
          <p:cNvPr id="97" name="Google Shape;97;p51"/>
          <p:cNvSpPr/>
          <p:nvPr/>
        </p:nvSpPr>
        <p:spPr>
          <a:xfrm>
            <a:off x="0" y="1905000"/>
            <a:ext cx="9144000" cy="44196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98" name="Google Shape;98;p51"/>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99" name="Google Shape;99;p51"/>
          <p:cNvSpPr/>
          <p:nvPr/>
        </p:nvSpPr>
        <p:spPr>
          <a:xfrm>
            <a:off x="6781800" y="6362700"/>
            <a:ext cx="2362200" cy="342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00" name="Google Shape;100;p51"/>
          <p:cNvSpPr txBox="1"/>
          <p:nvPr>
            <p:ph idx="1" type="subTitle"/>
          </p:nvPr>
        </p:nvSpPr>
        <p:spPr>
          <a:xfrm>
            <a:off x="457200" y="76200"/>
            <a:ext cx="8153399" cy="1676400"/>
          </a:xfrm>
          <a:prstGeom prst="rect">
            <a:avLst/>
          </a:prstGeom>
          <a:noFill/>
          <a:ln>
            <a:noFill/>
          </a:ln>
        </p:spPr>
        <p:txBody>
          <a:bodyPr anchorCtr="0" anchor="b" bIns="45700" lIns="91425" spcFirstLastPara="1" rIns="91425" wrap="square" tIns="45700">
            <a:normAutofit/>
          </a:bodyPr>
          <a:lstStyle>
            <a:lvl1pPr lvl="0" algn="l">
              <a:spcBef>
                <a:spcPts val="600"/>
              </a:spcBef>
              <a:spcAft>
                <a:spcPts val="0"/>
              </a:spcAft>
              <a:buClr>
                <a:schemeClr val="dk1"/>
              </a:buClr>
              <a:buSzPts val="4400"/>
              <a:buNone/>
              <a:defRPr sz="4400">
                <a:solidFill>
                  <a:schemeClr val="dk1"/>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01" name="Google Shape;101;p5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02" name="Google Shape;102;p51"/>
          <p:cNvSpPr txBox="1"/>
          <p:nvPr>
            <p:ph idx="2" type="body"/>
          </p:nvPr>
        </p:nvSpPr>
        <p:spPr>
          <a:xfrm>
            <a:off x="609600" y="2286000"/>
            <a:ext cx="8001000" cy="39624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595959"/>
              </a:buClr>
              <a:buSzPts val="3200"/>
              <a:buChar char="•"/>
              <a:defRPr>
                <a:solidFill>
                  <a:srgbClr val="595959"/>
                </a:solidFill>
                <a:latin typeface="Verdana"/>
                <a:ea typeface="Verdana"/>
                <a:cs typeface="Verdana"/>
                <a:sym typeface="Verdana"/>
              </a:defRPr>
            </a:lvl1pPr>
            <a:lvl2pPr indent="-406400" lvl="1" marL="914400" algn="l">
              <a:spcBef>
                <a:spcPts val="560"/>
              </a:spcBef>
              <a:spcAft>
                <a:spcPts val="0"/>
              </a:spcAft>
              <a:buClr>
                <a:srgbClr val="595959"/>
              </a:buClr>
              <a:buSzPts val="2800"/>
              <a:buChar char="–"/>
              <a:defRPr>
                <a:solidFill>
                  <a:srgbClr val="595959"/>
                </a:solidFill>
                <a:latin typeface="Verdana"/>
                <a:ea typeface="Verdana"/>
                <a:cs typeface="Verdana"/>
                <a:sym typeface="Verdana"/>
              </a:defRPr>
            </a:lvl2pPr>
            <a:lvl3pPr indent="-381000" lvl="2" marL="1371600" algn="l">
              <a:spcBef>
                <a:spcPts val="480"/>
              </a:spcBef>
              <a:spcAft>
                <a:spcPts val="0"/>
              </a:spcAft>
              <a:buClr>
                <a:srgbClr val="595959"/>
              </a:buClr>
              <a:buSzPts val="2400"/>
              <a:buChar char="•"/>
              <a:defRPr>
                <a:solidFill>
                  <a:srgbClr val="595959"/>
                </a:solidFill>
                <a:latin typeface="Verdana"/>
                <a:ea typeface="Verdana"/>
                <a:cs typeface="Verdana"/>
                <a:sym typeface="Verdana"/>
              </a:defRPr>
            </a:lvl3pPr>
            <a:lvl4pPr indent="-355600" lvl="3" marL="1828800" algn="l">
              <a:spcBef>
                <a:spcPts val="400"/>
              </a:spcBef>
              <a:spcAft>
                <a:spcPts val="0"/>
              </a:spcAft>
              <a:buClr>
                <a:srgbClr val="595959"/>
              </a:buClr>
              <a:buSzPts val="2000"/>
              <a:buChar char="–"/>
              <a:defRPr>
                <a:solidFill>
                  <a:srgbClr val="595959"/>
                </a:solidFill>
                <a:latin typeface="Verdana"/>
                <a:ea typeface="Verdana"/>
                <a:cs typeface="Verdana"/>
                <a:sym typeface="Verdana"/>
              </a:defRPr>
            </a:lvl4pPr>
            <a:lvl5pPr indent="-355600" lvl="4" marL="2286000" algn="l">
              <a:spcBef>
                <a:spcPts val="400"/>
              </a:spcBef>
              <a:spcAft>
                <a:spcPts val="0"/>
              </a:spcAft>
              <a:buClr>
                <a:srgbClr val="595959"/>
              </a:buClr>
              <a:buSzPts val="2000"/>
              <a:buChar char="»"/>
              <a:defRPr>
                <a:solidFill>
                  <a:srgbClr val="595959"/>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03" name="Google Shape;103;p51"/>
          <p:cNvCxnSpPr/>
          <p:nvPr/>
        </p:nvCxnSpPr>
        <p:spPr>
          <a:xfrm>
            <a:off x="0" y="19050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lug It In Title">
  <p:cSld name="1_Plug It In Title">
    <p:spTree>
      <p:nvGrpSpPr>
        <p:cNvPr id="104" name="Shape 104"/>
        <p:cNvGrpSpPr/>
        <p:nvPr/>
      </p:nvGrpSpPr>
      <p:grpSpPr>
        <a:xfrm>
          <a:off x="0" y="0"/>
          <a:ext cx="0" cy="0"/>
          <a:chOff x="0" y="0"/>
          <a:chExt cx="0" cy="0"/>
        </a:xfrm>
      </p:grpSpPr>
      <p:pic>
        <p:nvPicPr>
          <p:cNvPr id="105" name="Google Shape;105;p52"/>
          <p:cNvPicPr preferRelativeResize="0"/>
          <p:nvPr/>
        </p:nvPicPr>
        <p:blipFill rotWithShape="1">
          <a:blip r:embed="rId2">
            <a:alphaModFix/>
          </a:blip>
          <a:srcRect b="0" l="813" r="1785" t="1641"/>
          <a:stretch/>
        </p:blipFill>
        <p:spPr>
          <a:xfrm>
            <a:off x="-1" y="0"/>
            <a:ext cx="9144001" cy="4571999"/>
          </a:xfrm>
          <a:prstGeom prst="rect">
            <a:avLst/>
          </a:prstGeom>
          <a:noFill/>
          <a:ln>
            <a:noFill/>
          </a:ln>
        </p:spPr>
      </p:pic>
      <p:sp>
        <p:nvSpPr>
          <p:cNvPr id="106" name="Google Shape;106;p52"/>
          <p:cNvSpPr/>
          <p:nvPr/>
        </p:nvSpPr>
        <p:spPr>
          <a:xfrm>
            <a:off x="-4762" y="1478378"/>
            <a:ext cx="9154254" cy="5387145"/>
          </a:xfrm>
          <a:custGeom>
            <a:rect b="b" l="l" r="r" t="t"/>
            <a:pathLst>
              <a:path extrusionOk="0" h="5406780" w="9229895">
                <a:moveTo>
                  <a:pt x="223" y="1363702"/>
                </a:moveTo>
                <a:cubicBezTo>
                  <a:pt x="776784" y="694686"/>
                  <a:pt x="1565447" y="46228"/>
                  <a:pt x="2679179" y="1498"/>
                </a:cubicBezTo>
                <a:cubicBezTo>
                  <a:pt x="3792911" y="-43232"/>
                  <a:pt x="4924544" y="924647"/>
                  <a:pt x="5590821" y="1385131"/>
                </a:cubicBezTo>
                <a:cubicBezTo>
                  <a:pt x="6257098" y="1845615"/>
                  <a:pt x="7574028" y="2886575"/>
                  <a:pt x="9224359" y="1967424"/>
                </a:cubicBezTo>
                <a:cubicBezTo>
                  <a:pt x="9220349" y="2940500"/>
                  <a:pt x="9233116" y="4430936"/>
                  <a:pt x="9229106" y="5404012"/>
                </a:cubicBezTo>
                <a:lnTo>
                  <a:pt x="1382" y="5406780"/>
                </a:lnTo>
                <a:cubicBezTo>
                  <a:pt x="-2886" y="4064705"/>
                  <a:pt x="4491" y="2705777"/>
                  <a:pt x="223" y="1363702"/>
                </a:cubicBezTo>
                <a:close/>
              </a:path>
            </a:pathLst>
          </a:custGeom>
          <a:gradFill>
            <a:gsLst>
              <a:gs pos="0">
                <a:srgbClr val="D8D8D8"/>
              </a:gs>
              <a:gs pos="29000">
                <a:srgbClr val="F3F3F3"/>
              </a:gs>
              <a:gs pos="82000">
                <a:schemeClr val="lt1"/>
              </a:gs>
              <a:gs pos="100000">
                <a:schemeClr val="lt1"/>
              </a:gs>
            </a:gsLst>
            <a:path path="circle">
              <a:fillToRect r="100%" t="100%"/>
            </a:path>
            <a:tileRect b="-100%" l="-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07" name="Google Shape;107;p5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8" name="Google Shape;108;p52"/>
          <p:cNvSpPr txBox="1"/>
          <p:nvPr>
            <p:ph idx="1" type="body"/>
          </p:nvPr>
        </p:nvSpPr>
        <p:spPr>
          <a:xfrm>
            <a:off x="2743199" y="1828800"/>
            <a:ext cx="2057401" cy="1752600"/>
          </a:xfrm>
          <a:prstGeom prst="rect">
            <a:avLst/>
          </a:prstGeom>
          <a:noFill/>
          <a:ln>
            <a:noFill/>
          </a:ln>
        </p:spPr>
        <p:txBody>
          <a:bodyPr anchorCtr="0" anchor="ctr" bIns="45700" lIns="91425" spcFirstLastPara="1" rIns="91425" wrap="square" tIns="45700">
            <a:noAutofit/>
          </a:bodyPr>
          <a:lstStyle>
            <a:lvl1pPr indent="-228600" lvl="0" marL="457200" algn="ctr">
              <a:spcBef>
                <a:spcPts val="2300"/>
              </a:spcBef>
              <a:spcAft>
                <a:spcPts val="0"/>
              </a:spcAft>
              <a:buClr>
                <a:srgbClr val="A0B94F"/>
              </a:buClr>
              <a:buSzPts val="11500"/>
              <a:buFont typeface="Arial"/>
              <a:buNone/>
              <a:defRPr b="0" i="0" sz="11500">
                <a:solidFill>
                  <a:srgbClr val="A0B94F"/>
                </a:solidFill>
                <a:latin typeface="Arial"/>
                <a:ea typeface="Arial"/>
                <a:cs typeface="Arial"/>
                <a:sym typeface="Aria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9" name="Google Shape;109;p52"/>
          <p:cNvSpPr txBox="1"/>
          <p:nvPr/>
        </p:nvSpPr>
        <p:spPr>
          <a:xfrm>
            <a:off x="457200" y="2209800"/>
            <a:ext cx="2971800" cy="1066800"/>
          </a:xfrm>
          <a:prstGeom prst="rect">
            <a:avLst/>
          </a:prstGeom>
          <a:noFill/>
          <a:ln>
            <a:noFill/>
          </a:ln>
        </p:spPr>
        <p:txBody>
          <a:bodyPr anchorCtr="0" anchor="t" bIns="45700" lIns="91425" spcFirstLastPara="1" rIns="91425" wrap="square" tIns="45700">
            <a:normAutofit/>
          </a:bodyPr>
          <a:lstStyle/>
          <a:p>
            <a:pPr indent="0" lvl="0" marL="0" marR="0" rtl="0" algn="l">
              <a:lnSpc>
                <a:spcPct val="188888"/>
              </a:lnSpc>
              <a:spcBef>
                <a:spcPts val="0"/>
              </a:spcBef>
              <a:spcAft>
                <a:spcPts val="0"/>
              </a:spcAft>
              <a:buClr>
                <a:srgbClr val="7F7F7F"/>
              </a:buClr>
              <a:buSzPts val="3600"/>
              <a:buFont typeface="Arial"/>
              <a:buNone/>
            </a:pPr>
            <a:r>
              <a:rPr lang="en-US" sz="3600">
                <a:solidFill>
                  <a:srgbClr val="7F7F7F"/>
                </a:solidFill>
                <a:latin typeface="Verdana"/>
                <a:ea typeface="Verdana"/>
                <a:cs typeface="Verdana"/>
                <a:sym typeface="Verdana"/>
              </a:rPr>
              <a:t>PLUG IT IN</a:t>
            </a:r>
            <a:endParaRPr sz="3600">
              <a:solidFill>
                <a:srgbClr val="7F7F7F"/>
              </a:solidFill>
              <a:latin typeface="Verdana"/>
              <a:ea typeface="Verdana"/>
              <a:cs typeface="Verdana"/>
              <a:sym typeface="Verdana"/>
            </a:endParaRPr>
          </a:p>
        </p:txBody>
      </p:sp>
      <p:cxnSp>
        <p:nvCxnSpPr>
          <p:cNvPr id="110" name="Google Shape;110;p52"/>
          <p:cNvCxnSpPr/>
          <p:nvPr/>
        </p:nvCxnSpPr>
        <p:spPr>
          <a:xfrm rot="10800000">
            <a:off x="3200400" y="3429000"/>
            <a:ext cx="1143000" cy="0"/>
          </a:xfrm>
          <a:prstGeom prst="straightConnector1">
            <a:avLst/>
          </a:prstGeom>
          <a:noFill/>
          <a:ln cap="flat" cmpd="sng" w="38100">
            <a:solidFill>
              <a:srgbClr val="BFBFBF"/>
            </a:solidFill>
            <a:prstDash val="solid"/>
            <a:round/>
            <a:headEnd len="sm" w="sm" type="none"/>
            <a:tailEnd len="sm" w="sm" type="none"/>
          </a:ln>
        </p:spPr>
      </p:cxnSp>
      <p:sp>
        <p:nvSpPr>
          <p:cNvPr id="111" name="Google Shape;111;p52"/>
          <p:cNvSpPr txBox="1"/>
          <p:nvPr>
            <p:ph idx="2" type="subTitle"/>
          </p:nvPr>
        </p:nvSpPr>
        <p:spPr>
          <a:xfrm>
            <a:off x="609600" y="3886200"/>
            <a:ext cx="8382000" cy="2819400"/>
          </a:xfrm>
          <a:prstGeom prst="rect">
            <a:avLst/>
          </a:prstGeom>
          <a:noFill/>
          <a:ln>
            <a:noFill/>
          </a:ln>
        </p:spPr>
        <p:txBody>
          <a:bodyPr anchorCtr="0" anchor="t" bIns="45700" lIns="91425" spcFirstLastPara="1" rIns="91425" wrap="square" tIns="45700">
            <a:normAutofit/>
          </a:bodyPr>
          <a:lstStyle>
            <a:lvl1pPr lvl="0" algn="l">
              <a:lnSpc>
                <a:spcPct val="83333"/>
              </a:lnSpc>
              <a:spcBef>
                <a:spcPts val="600"/>
              </a:spcBef>
              <a:spcAft>
                <a:spcPts val="0"/>
              </a:spcAft>
              <a:buClr>
                <a:srgbClr val="D74B13"/>
              </a:buClr>
              <a:buSzPts val="7200"/>
              <a:buNone/>
              <a:defRPr sz="7200">
                <a:solidFill>
                  <a:srgbClr val="D74B13"/>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_Topic Level2">
  <p:cSld name="PI_Topic Level2">
    <p:spTree>
      <p:nvGrpSpPr>
        <p:cNvPr id="112" name="Shape 112"/>
        <p:cNvGrpSpPr/>
        <p:nvPr/>
      </p:nvGrpSpPr>
      <p:grpSpPr>
        <a:xfrm>
          <a:off x="0" y="0"/>
          <a:ext cx="0" cy="0"/>
          <a:chOff x="0" y="0"/>
          <a:chExt cx="0" cy="0"/>
        </a:xfrm>
      </p:grpSpPr>
      <p:sp>
        <p:nvSpPr>
          <p:cNvPr id="113" name="Google Shape;113;p53"/>
          <p:cNvSpPr/>
          <p:nvPr/>
        </p:nvSpPr>
        <p:spPr>
          <a:xfrm>
            <a:off x="0" y="1905000"/>
            <a:ext cx="9144000" cy="44196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114" name="Google Shape;114;p53"/>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115" name="Google Shape;115;p53"/>
          <p:cNvSpPr/>
          <p:nvPr/>
        </p:nvSpPr>
        <p:spPr>
          <a:xfrm>
            <a:off x="6781800" y="6362700"/>
            <a:ext cx="2362200" cy="3429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16" name="Google Shape;116;p53"/>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lvl1pPr lvl="0" algn="l">
              <a:spcBef>
                <a:spcPts val="600"/>
              </a:spcBef>
              <a:spcAft>
                <a:spcPts val="0"/>
              </a:spcAft>
              <a:buClr>
                <a:srgbClr val="FF9900"/>
              </a:buClr>
              <a:buSzPts val="4400"/>
              <a:buNone/>
              <a:defRPr sz="4400">
                <a:solidFill>
                  <a:srgbClr val="FF9900"/>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17" name="Google Shape;117;p5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53"/>
          <p:cNvSpPr txBox="1"/>
          <p:nvPr>
            <p:ph idx="2" type="body"/>
          </p:nvPr>
        </p:nvSpPr>
        <p:spPr>
          <a:xfrm>
            <a:off x="76200" y="152400"/>
            <a:ext cx="1981200" cy="1524000"/>
          </a:xfrm>
          <a:prstGeom prst="rect">
            <a:avLst/>
          </a:prstGeom>
          <a:noFill/>
          <a:ln>
            <a:noFill/>
          </a:ln>
        </p:spPr>
        <p:txBody>
          <a:bodyPr anchorCtr="0" anchor="t" bIns="45700" lIns="91425" spcFirstLastPara="1" rIns="91425" wrap="square" tIns="45700">
            <a:noAutofit/>
          </a:bodyPr>
          <a:lstStyle>
            <a:lvl1pPr indent="-228600" lvl="0" marL="457200" algn="ctr">
              <a:spcBef>
                <a:spcPts val="1200"/>
              </a:spcBef>
              <a:spcAft>
                <a:spcPts val="0"/>
              </a:spcAft>
              <a:buClr>
                <a:srgbClr val="7F7F7F"/>
              </a:buClr>
              <a:buSzPts val="6000"/>
              <a:buNone/>
              <a:defRPr sz="6000">
                <a:solidFill>
                  <a:srgbClr val="7F7F7F"/>
                </a:solidFill>
                <a:latin typeface="Century Gothic"/>
                <a:ea typeface="Century Gothic"/>
                <a:cs typeface="Century Gothic"/>
                <a:sym typeface="Century Gothic"/>
              </a:defRPr>
            </a:lvl1pPr>
            <a:lvl2pPr indent="-228600" lvl="1" marL="914400" algn="l">
              <a:spcBef>
                <a:spcPts val="1440"/>
              </a:spcBef>
              <a:spcAft>
                <a:spcPts val="0"/>
              </a:spcAft>
              <a:buClr>
                <a:schemeClr val="dk1"/>
              </a:buClr>
              <a:buSzPts val="7200"/>
              <a:buNone/>
              <a:defRPr sz="7200">
                <a:latin typeface="Century Gothic"/>
                <a:ea typeface="Century Gothic"/>
                <a:cs typeface="Century Gothic"/>
                <a:sym typeface="Century Gothic"/>
              </a:defRPr>
            </a:lvl2pPr>
            <a:lvl3pPr indent="-228600" lvl="2" marL="1371600" algn="l">
              <a:spcBef>
                <a:spcPts val="1440"/>
              </a:spcBef>
              <a:spcAft>
                <a:spcPts val="0"/>
              </a:spcAft>
              <a:buClr>
                <a:schemeClr val="dk1"/>
              </a:buClr>
              <a:buSzPts val="7200"/>
              <a:buNone/>
              <a:defRPr sz="7200">
                <a:latin typeface="Century Gothic"/>
                <a:ea typeface="Century Gothic"/>
                <a:cs typeface="Century Gothic"/>
                <a:sym typeface="Century Gothic"/>
              </a:defRPr>
            </a:lvl3pPr>
            <a:lvl4pPr indent="-228600" lvl="3" marL="1828800" algn="l">
              <a:spcBef>
                <a:spcPts val="1440"/>
              </a:spcBef>
              <a:spcAft>
                <a:spcPts val="0"/>
              </a:spcAft>
              <a:buClr>
                <a:schemeClr val="dk1"/>
              </a:buClr>
              <a:buSzPts val="7200"/>
              <a:buNone/>
              <a:defRPr sz="7200">
                <a:latin typeface="Century Gothic"/>
                <a:ea typeface="Century Gothic"/>
                <a:cs typeface="Century Gothic"/>
                <a:sym typeface="Century Gothic"/>
              </a:defRPr>
            </a:lvl4pPr>
            <a:lvl5pPr indent="-228600" lvl="4" marL="2286000" algn="l">
              <a:spcBef>
                <a:spcPts val="1440"/>
              </a:spcBef>
              <a:spcAft>
                <a:spcPts val="0"/>
              </a:spcAft>
              <a:buClr>
                <a:schemeClr val="dk1"/>
              </a:buClr>
              <a:buSzPts val="7200"/>
              <a:buNone/>
              <a:defRPr sz="7200">
                <a:latin typeface="Century Gothic"/>
                <a:ea typeface="Century Gothic"/>
                <a:cs typeface="Century Gothic"/>
                <a:sym typeface="Century Gothic"/>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19" name="Google Shape;119;p53"/>
          <p:cNvSpPr txBox="1"/>
          <p:nvPr>
            <p:ph idx="3" type="body"/>
          </p:nvPr>
        </p:nvSpPr>
        <p:spPr>
          <a:xfrm>
            <a:off x="609600" y="2133600"/>
            <a:ext cx="8001000" cy="41148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6600CC"/>
              </a:buClr>
              <a:buSzPts val="3200"/>
              <a:buChar char="•"/>
              <a:defRPr>
                <a:solidFill>
                  <a:srgbClr val="6600CC"/>
                </a:solidFill>
                <a:latin typeface="Verdana"/>
                <a:ea typeface="Verdana"/>
                <a:cs typeface="Verdana"/>
                <a:sym typeface="Verdana"/>
              </a:defRPr>
            </a:lvl1pPr>
            <a:lvl2pPr indent="-406400" lvl="1" marL="914400" algn="l">
              <a:spcBef>
                <a:spcPts val="560"/>
              </a:spcBef>
              <a:spcAft>
                <a:spcPts val="0"/>
              </a:spcAft>
              <a:buClr>
                <a:schemeClr val="dk1"/>
              </a:buClr>
              <a:buSzPts val="2800"/>
              <a:buChar char="–"/>
              <a:defRPr>
                <a:solidFill>
                  <a:schemeClr val="dk1"/>
                </a:solidFill>
                <a:latin typeface="Verdana"/>
                <a:ea typeface="Verdana"/>
                <a:cs typeface="Verdana"/>
                <a:sym typeface="Verdana"/>
              </a:defRPr>
            </a:lvl2pPr>
            <a:lvl3pPr indent="-381000" lvl="2" marL="1371600" algn="l">
              <a:spcBef>
                <a:spcPts val="480"/>
              </a:spcBef>
              <a:spcAft>
                <a:spcPts val="0"/>
              </a:spcAft>
              <a:buClr>
                <a:schemeClr val="dk1"/>
              </a:buClr>
              <a:buSzPts val="2400"/>
              <a:buChar char="•"/>
              <a:defRPr>
                <a:solidFill>
                  <a:schemeClr val="dk1"/>
                </a:solidFill>
                <a:latin typeface="Verdana"/>
                <a:ea typeface="Verdana"/>
                <a:cs typeface="Verdana"/>
                <a:sym typeface="Verdana"/>
              </a:defRPr>
            </a:lvl3pPr>
            <a:lvl4pPr indent="-355600" lvl="3" marL="1828800" algn="l">
              <a:spcBef>
                <a:spcPts val="400"/>
              </a:spcBef>
              <a:spcAft>
                <a:spcPts val="0"/>
              </a:spcAft>
              <a:buClr>
                <a:schemeClr val="dk1"/>
              </a:buClr>
              <a:buSzPts val="2000"/>
              <a:buChar char="–"/>
              <a:defRPr>
                <a:solidFill>
                  <a:schemeClr val="dk1"/>
                </a:solidFill>
                <a:latin typeface="Verdana"/>
                <a:ea typeface="Verdana"/>
                <a:cs typeface="Verdana"/>
                <a:sym typeface="Verdana"/>
              </a:defRPr>
            </a:lvl4pPr>
            <a:lvl5pPr indent="-355600" lvl="4" marL="2286000" algn="l">
              <a:spcBef>
                <a:spcPts val="400"/>
              </a:spcBef>
              <a:spcAft>
                <a:spcPts val="0"/>
              </a:spcAft>
              <a:buClr>
                <a:schemeClr val="dk1"/>
              </a:buClr>
              <a:buSzPts val="2000"/>
              <a:buChar char="»"/>
              <a:defRPr>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20" name="Google Shape;120;p53"/>
          <p:cNvCxnSpPr/>
          <p:nvPr/>
        </p:nvCxnSpPr>
        <p:spPr>
          <a:xfrm>
            <a:off x="0" y="19050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 Example / Opening Case">
  <p:cSld name="PI Example / Opening Case">
    <p:spTree>
      <p:nvGrpSpPr>
        <p:cNvPr id="121" name="Shape 121"/>
        <p:cNvGrpSpPr/>
        <p:nvPr/>
      </p:nvGrpSpPr>
      <p:grpSpPr>
        <a:xfrm>
          <a:off x="0" y="0"/>
          <a:ext cx="0" cy="0"/>
          <a:chOff x="0" y="0"/>
          <a:chExt cx="0" cy="0"/>
        </a:xfrm>
      </p:grpSpPr>
      <p:cxnSp>
        <p:nvCxnSpPr>
          <p:cNvPr id="122" name="Google Shape;122;p54"/>
          <p:cNvCxnSpPr/>
          <p:nvPr/>
        </p:nvCxnSpPr>
        <p:spPr>
          <a:xfrm>
            <a:off x="0" y="6477000"/>
            <a:ext cx="8686800" cy="0"/>
          </a:xfrm>
          <a:prstGeom prst="straightConnector1">
            <a:avLst/>
          </a:prstGeom>
          <a:noFill/>
          <a:ln cap="flat" cmpd="sng" w="25400">
            <a:solidFill>
              <a:srgbClr val="A5A5A5"/>
            </a:solidFill>
            <a:prstDash val="solid"/>
            <a:round/>
            <a:headEnd len="sm" w="sm" type="none"/>
            <a:tailEnd len="sm" w="sm" type="none"/>
          </a:ln>
        </p:spPr>
      </p:cxnSp>
      <p:sp>
        <p:nvSpPr>
          <p:cNvPr id="123" name="Google Shape;123;p54"/>
          <p:cNvSpPr/>
          <p:nvPr/>
        </p:nvSpPr>
        <p:spPr>
          <a:xfrm>
            <a:off x="8382000" y="5715000"/>
            <a:ext cx="304800" cy="762000"/>
          </a:xfrm>
          <a:prstGeom prst="rect">
            <a:avLst/>
          </a:prstGeom>
          <a:solidFill>
            <a:srgbClr val="17365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124" name="Google Shape;124;p54"/>
          <p:cNvCxnSpPr/>
          <p:nvPr/>
        </p:nvCxnSpPr>
        <p:spPr>
          <a:xfrm>
            <a:off x="609600" y="1219200"/>
            <a:ext cx="8534400" cy="0"/>
          </a:xfrm>
          <a:prstGeom prst="straightConnector1">
            <a:avLst/>
          </a:prstGeom>
          <a:noFill/>
          <a:ln cap="flat" cmpd="sng" w="25400">
            <a:solidFill>
              <a:srgbClr val="A5A5A5"/>
            </a:solidFill>
            <a:prstDash val="solid"/>
            <a:round/>
            <a:headEnd len="sm" w="sm" type="none"/>
            <a:tailEnd len="sm" w="sm" type="none"/>
          </a:ln>
        </p:spPr>
      </p:cxnSp>
      <p:sp>
        <p:nvSpPr>
          <p:cNvPr id="125" name="Google Shape;125;p54"/>
          <p:cNvSpPr txBox="1"/>
          <p:nvPr>
            <p:ph idx="12" type="sldNum"/>
          </p:nvPr>
        </p:nvSpPr>
        <p:spPr>
          <a:xfrm>
            <a:off x="6553200" y="6119896"/>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26" name="Google Shape;126;p54"/>
          <p:cNvSpPr txBox="1"/>
          <p:nvPr>
            <p:ph idx="1" type="body"/>
          </p:nvPr>
        </p:nvSpPr>
        <p:spPr>
          <a:xfrm>
            <a:off x="457200" y="1371600"/>
            <a:ext cx="8229600" cy="4876800"/>
          </a:xfrm>
          <a:prstGeom prst="rect">
            <a:avLst/>
          </a:prstGeom>
          <a:noFill/>
          <a:ln>
            <a:noFill/>
          </a:ln>
        </p:spPr>
        <p:txBody>
          <a:bodyPr anchorCtr="0" anchor="t" bIns="45700" lIns="91425" spcFirstLastPara="1" rIns="91425" wrap="square" tIns="45700">
            <a:normAutofit/>
          </a:bodyPr>
          <a:lstStyle>
            <a:lvl1pPr indent="-457200" lvl="0" marL="457200" algn="l">
              <a:spcBef>
                <a:spcPts val="720"/>
              </a:spcBef>
              <a:spcAft>
                <a:spcPts val="0"/>
              </a:spcAft>
              <a:buClr>
                <a:srgbClr val="9900FF"/>
              </a:buClr>
              <a:buSzPts val="3600"/>
              <a:buChar char="•"/>
              <a:defRPr b="0" sz="3600">
                <a:solidFill>
                  <a:srgbClr val="9900FF"/>
                </a:solidFill>
                <a:latin typeface="Verdana"/>
                <a:ea typeface="Verdana"/>
                <a:cs typeface="Verdana"/>
                <a:sym typeface="Verdana"/>
              </a:defRPr>
            </a:lvl1pPr>
            <a:lvl2pPr indent="-431800" lvl="1" marL="914400" algn="l">
              <a:spcBef>
                <a:spcPts val="640"/>
              </a:spcBef>
              <a:spcAft>
                <a:spcPts val="0"/>
              </a:spcAft>
              <a:buClr>
                <a:srgbClr val="FF9900"/>
              </a:buClr>
              <a:buSzPts val="3200"/>
              <a:buFont typeface="Georgia"/>
              <a:buAutoNum type="arabicPeriod"/>
              <a:defRPr sz="3200">
                <a:solidFill>
                  <a:schemeClr val="dk1"/>
                </a:solidFill>
                <a:latin typeface="Verdana"/>
                <a:ea typeface="Verdana"/>
                <a:cs typeface="Verdana"/>
                <a:sym typeface="Verdana"/>
              </a:defRPr>
            </a:lvl2pPr>
            <a:lvl3pPr indent="-406400" lvl="2" marL="1371600" algn="l">
              <a:spcBef>
                <a:spcPts val="560"/>
              </a:spcBef>
              <a:spcAft>
                <a:spcPts val="0"/>
              </a:spcAft>
              <a:buClr>
                <a:schemeClr val="dk1"/>
              </a:buClr>
              <a:buSzPts val="2800"/>
              <a:buChar char="•"/>
              <a:defRPr sz="2800">
                <a:solidFill>
                  <a:schemeClr val="dk1"/>
                </a:solidFill>
                <a:latin typeface="Verdana"/>
                <a:ea typeface="Verdana"/>
                <a:cs typeface="Verdana"/>
                <a:sym typeface="Verdana"/>
              </a:defRPr>
            </a:lvl3pPr>
            <a:lvl4pPr indent="-381000" lvl="3" marL="1828800" algn="l">
              <a:spcBef>
                <a:spcPts val="480"/>
              </a:spcBef>
              <a:spcAft>
                <a:spcPts val="0"/>
              </a:spcAft>
              <a:buClr>
                <a:schemeClr val="dk1"/>
              </a:buClr>
              <a:buSzPts val="2400"/>
              <a:buChar char="–"/>
              <a:defRPr sz="2400">
                <a:solidFill>
                  <a:schemeClr val="dk1"/>
                </a:solidFill>
                <a:latin typeface="Verdana"/>
                <a:ea typeface="Verdana"/>
                <a:cs typeface="Verdana"/>
                <a:sym typeface="Verdana"/>
              </a:defRPr>
            </a:lvl4pPr>
            <a:lvl5pPr indent="-381000" lvl="4" marL="2286000" algn="l">
              <a:spcBef>
                <a:spcPts val="480"/>
              </a:spcBef>
              <a:spcAft>
                <a:spcPts val="0"/>
              </a:spcAft>
              <a:buClr>
                <a:schemeClr val="dk1"/>
              </a:buClr>
              <a:buSzPts val="2400"/>
              <a:buChar char="»"/>
              <a:defRPr sz="2400">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7" name="Google Shape;127;p54"/>
          <p:cNvSpPr txBox="1"/>
          <p:nvPr>
            <p:ph type="title"/>
          </p:nvPr>
        </p:nvSpPr>
        <p:spPr>
          <a:xfrm>
            <a:off x="457200" y="228600"/>
            <a:ext cx="5029200" cy="1143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FF9900"/>
              </a:buClr>
              <a:buSzPts val="4400"/>
              <a:buFont typeface="Verdana"/>
              <a:buNone/>
              <a:defRPr b="1" sz="4400">
                <a:solidFill>
                  <a:srgbClr val="FF9900"/>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_IT's_Personal">
  <p:cSld name="PI_IT's_Personal">
    <p:spTree>
      <p:nvGrpSpPr>
        <p:cNvPr id="128" name="Shape 128"/>
        <p:cNvGrpSpPr/>
        <p:nvPr/>
      </p:nvGrpSpPr>
      <p:grpSpPr>
        <a:xfrm>
          <a:off x="0" y="0"/>
          <a:ext cx="0" cy="0"/>
          <a:chOff x="0" y="0"/>
          <a:chExt cx="0" cy="0"/>
        </a:xfrm>
      </p:grpSpPr>
      <p:sp>
        <p:nvSpPr>
          <p:cNvPr id="129" name="Google Shape;129;p55"/>
          <p:cNvSpPr/>
          <p:nvPr/>
        </p:nvSpPr>
        <p:spPr>
          <a:xfrm>
            <a:off x="0" y="2057400"/>
            <a:ext cx="9144000" cy="42672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130" name="Google Shape;130;p55"/>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131" name="Google Shape;131;p55"/>
          <p:cNvSpPr/>
          <p:nvPr/>
        </p:nvSpPr>
        <p:spPr>
          <a:xfrm>
            <a:off x="6781800" y="6362700"/>
            <a:ext cx="2362200" cy="342900"/>
          </a:xfrm>
          <a:prstGeom prst="rect">
            <a:avLst/>
          </a:prstGeom>
          <a:solidFill>
            <a:srgbClr val="0000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32" name="Google Shape;132;p55"/>
          <p:cNvSpPr txBox="1"/>
          <p:nvPr>
            <p:ph idx="1" type="subTitle"/>
          </p:nvPr>
        </p:nvSpPr>
        <p:spPr>
          <a:xfrm>
            <a:off x="457200" y="3200400"/>
            <a:ext cx="7772400" cy="2743200"/>
          </a:xfrm>
          <a:prstGeom prst="rect">
            <a:avLst/>
          </a:prstGeom>
          <a:noFill/>
          <a:ln>
            <a:noFill/>
          </a:ln>
        </p:spPr>
        <p:txBody>
          <a:bodyPr anchorCtr="0" anchor="t" bIns="45700" lIns="91425" spcFirstLastPara="1" rIns="91425" wrap="square" tIns="45700">
            <a:normAutofit/>
          </a:bodyPr>
          <a:lstStyle>
            <a:lvl1pPr lvl="0" algn="l">
              <a:spcBef>
                <a:spcPts val="600"/>
              </a:spcBef>
              <a:spcAft>
                <a:spcPts val="0"/>
              </a:spcAft>
              <a:buClr>
                <a:srgbClr val="6600CC"/>
              </a:buClr>
              <a:buSzPts val="5400"/>
              <a:buNone/>
              <a:defRPr sz="5400">
                <a:solidFill>
                  <a:srgbClr val="6600CC"/>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33" name="Google Shape;133;p5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34" name="Google Shape;134;p55"/>
          <p:cNvSpPr txBox="1"/>
          <p:nvPr>
            <p:ph idx="2" type="body"/>
          </p:nvPr>
        </p:nvSpPr>
        <p:spPr>
          <a:xfrm>
            <a:off x="1295400" y="1219200"/>
            <a:ext cx="7391400" cy="990600"/>
          </a:xfrm>
          <a:prstGeom prst="rect">
            <a:avLst/>
          </a:prstGeom>
          <a:noFill/>
          <a:ln>
            <a:noFill/>
          </a:ln>
        </p:spPr>
        <p:txBody>
          <a:bodyPr anchorCtr="0" anchor="t" bIns="45700" lIns="91425" spcFirstLastPara="1" rIns="91425" wrap="square" tIns="45700">
            <a:normAutofit/>
          </a:bodyPr>
          <a:lstStyle>
            <a:lvl1pPr indent="-228600" lvl="0" marL="457200" algn="l">
              <a:spcBef>
                <a:spcPts val="1080"/>
              </a:spcBef>
              <a:spcAft>
                <a:spcPts val="0"/>
              </a:spcAft>
              <a:buClr>
                <a:srgbClr val="6600CC"/>
              </a:buClr>
              <a:buSzPts val="5400"/>
              <a:buNone/>
              <a:defRPr b="0" i="0" sz="5400">
                <a:solidFill>
                  <a:srgbClr val="6600CC"/>
                </a:solidFill>
                <a:latin typeface="Verdana"/>
                <a:ea typeface="Verdana"/>
                <a:cs typeface="Verdana"/>
                <a:sym typeface="Verdana"/>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35" name="Google Shape;135;p55"/>
          <p:cNvCxnSpPr/>
          <p:nvPr/>
        </p:nvCxnSpPr>
        <p:spPr>
          <a:xfrm>
            <a:off x="0" y="2057400"/>
            <a:ext cx="8534400" cy="0"/>
          </a:xfrm>
          <a:prstGeom prst="straightConnector1">
            <a:avLst/>
          </a:prstGeom>
          <a:noFill/>
          <a:ln cap="flat" cmpd="sng" w="25400">
            <a:solidFill>
              <a:srgbClr val="A5A5A5"/>
            </a:solidFill>
            <a:prstDash val="solid"/>
            <a:round/>
            <a:headEnd len="sm" w="sm" type="none"/>
            <a:tailEnd len="sm" w="sm" type="none"/>
          </a:ln>
        </p:spPr>
      </p:cxnSp>
      <p:grpSp>
        <p:nvGrpSpPr>
          <p:cNvPr id="136" name="Google Shape;136;p55"/>
          <p:cNvGrpSpPr/>
          <p:nvPr/>
        </p:nvGrpSpPr>
        <p:grpSpPr>
          <a:xfrm>
            <a:off x="609600" y="888704"/>
            <a:ext cx="923260" cy="1473496"/>
            <a:chOff x="495300" y="888704"/>
            <a:chExt cx="923260" cy="1473496"/>
          </a:xfrm>
        </p:grpSpPr>
        <p:sp>
          <p:nvSpPr>
            <p:cNvPr id="137" name="Google Shape;137;p55"/>
            <p:cNvSpPr/>
            <p:nvPr/>
          </p:nvSpPr>
          <p:spPr>
            <a:xfrm>
              <a:off x="838200" y="1008888"/>
              <a:ext cx="246888" cy="1353312"/>
            </a:xfrm>
            <a:prstGeom prst="rect">
              <a:avLst/>
            </a:prstGeom>
            <a:solidFill>
              <a:srgbClr val="000099"/>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38" name="Google Shape;138;p55"/>
            <p:cNvSpPr/>
            <p:nvPr/>
          </p:nvSpPr>
          <p:spPr>
            <a:xfrm>
              <a:off x="495300" y="1219200"/>
              <a:ext cx="246888" cy="1143000"/>
            </a:xfrm>
            <a:prstGeom prst="rect">
              <a:avLst/>
            </a:prstGeom>
            <a:solidFill>
              <a:srgbClr val="9900FF"/>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39" name="Google Shape;139;p55"/>
            <p:cNvSpPr/>
            <p:nvPr/>
          </p:nvSpPr>
          <p:spPr>
            <a:xfrm rot="5400000">
              <a:off x="847060" y="545804"/>
              <a:ext cx="228600" cy="914400"/>
            </a:xfrm>
            <a:prstGeom prst="rect">
              <a:avLst/>
            </a:prstGeom>
            <a:solidFill>
              <a:srgbClr val="000099"/>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_Outline" type="obj">
  <p:cSld name="OBJECT">
    <p:spTree>
      <p:nvGrpSpPr>
        <p:cNvPr id="23" name="Shape 23"/>
        <p:cNvGrpSpPr/>
        <p:nvPr/>
      </p:nvGrpSpPr>
      <p:grpSpPr>
        <a:xfrm>
          <a:off x="0" y="0"/>
          <a:ext cx="0" cy="0"/>
          <a:chOff x="0" y="0"/>
          <a:chExt cx="0" cy="0"/>
        </a:xfrm>
      </p:grpSpPr>
      <p:sp>
        <p:nvSpPr>
          <p:cNvPr id="24" name="Google Shape;24;p42"/>
          <p:cNvSpPr/>
          <p:nvPr/>
        </p:nvSpPr>
        <p:spPr>
          <a:xfrm>
            <a:off x="6781800" y="6362700"/>
            <a:ext cx="2362200" cy="342900"/>
          </a:xfrm>
          <a:prstGeom prst="rect">
            <a:avLst/>
          </a:prstGeom>
          <a:solidFill>
            <a:srgbClr val="00CC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25" name="Google Shape;25;p42"/>
          <p:cNvSpPr txBox="1"/>
          <p:nvPr>
            <p:ph type="title"/>
          </p:nvPr>
        </p:nvSpPr>
        <p:spPr>
          <a:xfrm>
            <a:off x="457200" y="228600"/>
            <a:ext cx="8229600" cy="1143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00CCFF"/>
              </a:buClr>
              <a:buSzPts val="4400"/>
              <a:buFont typeface="Verdana"/>
              <a:buNone/>
              <a:defRPr b="0" sz="4400">
                <a:solidFill>
                  <a:srgbClr val="00CCFF"/>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2"/>
          <p:cNvSpPr txBox="1"/>
          <p:nvPr>
            <p:ph idx="1" type="body"/>
          </p:nvPr>
        </p:nvSpPr>
        <p:spPr>
          <a:xfrm>
            <a:off x="457200" y="1371600"/>
            <a:ext cx="8229600" cy="475456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00B0F0"/>
              </a:buClr>
              <a:buSzPts val="3200"/>
              <a:buFont typeface="Georgia"/>
              <a:buAutoNum type="arabicPeriod"/>
              <a:defRPr>
                <a:latin typeface="Verdana"/>
                <a:ea typeface="Verdana"/>
                <a:cs typeface="Verdana"/>
                <a:sym typeface="Verdana"/>
              </a:defRPr>
            </a:lvl1pPr>
            <a:lvl2pPr indent="-406400" lvl="1" marL="914400" algn="l">
              <a:spcBef>
                <a:spcPts val="560"/>
              </a:spcBef>
              <a:spcAft>
                <a:spcPts val="0"/>
              </a:spcAft>
              <a:buClr>
                <a:schemeClr val="dk1"/>
              </a:buClr>
              <a:buSzPts val="2800"/>
              <a:buChar char="–"/>
              <a:defRPr>
                <a:latin typeface="Times New Roman"/>
                <a:ea typeface="Times New Roman"/>
                <a:cs typeface="Times New Roman"/>
                <a:sym typeface="Times New Roman"/>
              </a:defRPr>
            </a:lvl2pPr>
            <a:lvl3pPr indent="-381000" lvl="2" marL="1371600" algn="l">
              <a:spcBef>
                <a:spcPts val="480"/>
              </a:spcBef>
              <a:spcAft>
                <a:spcPts val="0"/>
              </a:spcAft>
              <a:buClr>
                <a:schemeClr val="dk1"/>
              </a:buClr>
              <a:buSzPts val="2400"/>
              <a:buChar char="•"/>
              <a:defRPr>
                <a:latin typeface="Times New Roman"/>
                <a:ea typeface="Times New Roman"/>
                <a:cs typeface="Times New Roman"/>
                <a:sym typeface="Times New Roman"/>
              </a:defRPr>
            </a:lvl3pPr>
            <a:lvl4pPr indent="-355600" lvl="3" marL="1828800" algn="l">
              <a:spcBef>
                <a:spcPts val="400"/>
              </a:spcBef>
              <a:spcAft>
                <a:spcPts val="0"/>
              </a:spcAft>
              <a:buClr>
                <a:schemeClr val="dk1"/>
              </a:buClr>
              <a:buSzPts val="2000"/>
              <a:buChar char="–"/>
              <a:defRPr>
                <a:latin typeface="Times New Roman"/>
                <a:ea typeface="Times New Roman"/>
                <a:cs typeface="Times New Roman"/>
                <a:sym typeface="Times New Roman"/>
              </a:defRPr>
            </a:lvl4pPr>
            <a:lvl5pPr indent="-355600" lvl="4" marL="2286000" algn="l">
              <a:spcBef>
                <a:spcPts val="400"/>
              </a:spcBef>
              <a:spcAft>
                <a:spcPts val="0"/>
              </a:spcAft>
              <a:buClr>
                <a:schemeClr val="dk1"/>
              </a:buClr>
              <a:buSzPts val="2000"/>
              <a:buChar char="»"/>
              <a:defRPr>
                <a:latin typeface="Times New Roman"/>
                <a:ea typeface="Times New Roman"/>
                <a:cs typeface="Times New Roman"/>
                <a:sym typeface="Times New Roman"/>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7" name="Google Shape;2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8" name="Google Shape;28;p42"/>
          <p:cNvCxnSpPr/>
          <p:nvPr/>
        </p:nvCxnSpPr>
        <p:spPr>
          <a:xfrm>
            <a:off x="609600" y="6324600"/>
            <a:ext cx="8534400" cy="0"/>
          </a:xfrm>
          <a:prstGeom prst="straightConnector1">
            <a:avLst/>
          </a:prstGeom>
          <a:noFill/>
          <a:ln cap="flat" cmpd="sng" w="25400">
            <a:solidFill>
              <a:srgbClr val="C2D59B"/>
            </a:solidFill>
            <a:prstDash val="solid"/>
            <a:round/>
            <a:headEnd len="sm" w="sm" type="none"/>
            <a:tailEnd len="sm" w="sm" type="none"/>
          </a:ln>
        </p:spPr>
      </p:cxnSp>
      <p:cxnSp>
        <p:nvCxnSpPr>
          <p:cNvPr id="29" name="Google Shape;29;p42"/>
          <p:cNvCxnSpPr/>
          <p:nvPr/>
        </p:nvCxnSpPr>
        <p:spPr>
          <a:xfrm>
            <a:off x="0" y="304800"/>
            <a:ext cx="8534400" cy="0"/>
          </a:xfrm>
          <a:prstGeom prst="straightConnector1">
            <a:avLst/>
          </a:prstGeom>
          <a:noFill/>
          <a:ln cap="flat" cmpd="sng" w="25400">
            <a:solidFill>
              <a:srgbClr val="C2D59B"/>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Case">
  <p:cSld name="Opening Case">
    <p:spTree>
      <p:nvGrpSpPr>
        <p:cNvPr id="30" name="Shape 30"/>
        <p:cNvGrpSpPr/>
        <p:nvPr/>
      </p:nvGrpSpPr>
      <p:grpSpPr>
        <a:xfrm>
          <a:off x="0" y="0"/>
          <a:ext cx="0" cy="0"/>
          <a:chOff x="0" y="0"/>
          <a:chExt cx="0" cy="0"/>
        </a:xfrm>
      </p:grpSpPr>
      <p:cxnSp>
        <p:nvCxnSpPr>
          <p:cNvPr id="31" name="Google Shape;31;p43"/>
          <p:cNvCxnSpPr/>
          <p:nvPr/>
        </p:nvCxnSpPr>
        <p:spPr>
          <a:xfrm>
            <a:off x="0" y="6477000"/>
            <a:ext cx="8686800" cy="0"/>
          </a:xfrm>
          <a:prstGeom prst="straightConnector1">
            <a:avLst/>
          </a:prstGeom>
          <a:noFill/>
          <a:ln cap="flat" cmpd="sng" w="25400">
            <a:solidFill>
              <a:srgbClr val="A5A5A5"/>
            </a:solidFill>
            <a:prstDash val="solid"/>
            <a:round/>
            <a:headEnd len="sm" w="sm" type="none"/>
            <a:tailEnd len="sm" w="sm" type="none"/>
          </a:ln>
        </p:spPr>
      </p:cxnSp>
      <p:sp>
        <p:nvSpPr>
          <p:cNvPr id="32" name="Google Shape;32;p43"/>
          <p:cNvSpPr/>
          <p:nvPr/>
        </p:nvSpPr>
        <p:spPr>
          <a:xfrm>
            <a:off x="8382000" y="5715000"/>
            <a:ext cx="304800" cy="762000"/>
          </a:xfrm>
          <a:prstGeom prst="rect">
            <a:avLst/>
          </a:prstGeom>
          <a:solidFill>
            <a:srgbClr val="17365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33" name="Google Shape;33;p43"/>
          <p:cNvCxnSpPr/>
          <p:nvPr/>
        </p:nvCxnSpPr>
        <p:spPr>
          <a:xfrm>
            <a:off x="609600" y="1219200"/>
            <a:ext cx="8534400" cy="0"/>
          </a:xfrm>
          <a:prstGeom prst="straightConnector1">
            <a:avLst/>
          </a:prstGeom>
          <a:noFill/>
          <a:ln cap="flat" cmpd="sng" w="25400">
            <a:solidFill>
              <a:srgbClr val="A5A5A5"/>
            </a:solidFill>
            <a:prstDash val="solid"/>
            <a:round/>
            <a:headEnd len="sm" w="sm" type="none"/>
            <a:tailEnd len="sm" w="sm" type="none"/>
          </a:ln>
        </p:spPr>
      </p:cxnSp>
      <p:sp>
        <p:nvSpPr>
          <p:cNvPr id="34" name="Google Shape;34;p43"/>
          <p:cNvSpPr txBox="1"/>
          <p:nvPr>
            <p:ph idx="12" type="sldNum"/>
          </p:nvPr>
        </p:nvSpPr>
        <p:spPr>
          <a:xfrm>
            <a:off x="6553200" y="6119896"/>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43"/>
          <p:cNvSpPr txBox="1"/>
          <p:nvPr>
            <p:ph idx="1" type="body"/>
          </p:nvPr>
        </p:nvSpPr>
        <p:spPr>
          <a:xfrm>
            <a:off x="457200" y="1371600"/>
            <a:ext cx="8229600" cy="48768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b="1" sz="3200">
                <a:latin typeface="Verdana"/>
                <a:ea typeface="Verdana"/>
                <a:cs typeface="Verdana"/>
                <a:sym typeface="Verdana"/>
              </a:defRPr>
            </a:lvl1pPr>
            <a:lvl2pPr indent="-381000" lvl="1" marL="914400" algn="l">
              <a:spcBef>
                <a:spcPts val="480"/>
              </a:spcBef>
              <a:spcAft>
                <a:spcPts val="0"/>
              </a:spcAft>
              <a:buClr>
                <a:srgbClr val="366092"/>
              </a:buClr>
              <a:buSzPts val="2400"/>
              <a:buFont typeface="Georgia"/>
              <a:buAutoNum type="arabicPeriod"/>
              <a:defRPr sz="2400">
                <a:solidFill>
                  <a:schemeClr val="dk1"/>
                </a:solidFill>
                <a:latin typeface="Verdana"/>
                <a:ea typeface="Verdana"/>
                <a:cs typeface="Verdana"/>
                <a:sym typeface="Verdana"/>
              </a:defRPr>
            </a:lvl2pPr>
            <a:lvl3pPr indent="-355600" lvl="2" marL="1371600" algn="l">
              <a:spcBef>
                <a:spcPts val="400"/>
              </a:spcBef>
              <a:spcAft>
                <a:spcPts val="0"/>
              </a:spcAft>
              <a:buClr>
                <a:schemeClr val="dk1"/>
              </a:buClr>
              <a:buSzPts val="2000"/>
              <a:buChar char="•"/>
              <a:defRPr sz="2000">
                <a:solidFill>
                  <a:schemeClr val="dk1"/>
                </a:solidFill>
                <a:latin typeface="Verdana"/>
                <a:ea typeface="Verdana"/>
                <a:cs typeface="Verdana"/>
                <a:sym typeface="Verdana"/>
              </a:defRPr>
            </a:lvl3pPr>
            <a:lvl4pPr indent="-342900" lvl="3" marL="1828800" algn="l">
              <a:spcBef>
                <a:spcPts val="360"/>
              </a:spcBef>
              <a:spcAft>
                <a:spcPts val="0"/>
              </a:spcAft>
              <a:buClr>
                <a:schemeClr val="dk1"/>
              </a:buClr>
              <a:buSzPts val="1800"/>
              <a:buChar char="–"/>
              <a:defRPr sz="1800">
                <a:solidFill>
                  <a:schemeClr val="dk1"/>
                </a:solidFill>
                <a:latin typeface="Verdana"/>
                <a:ea typeface="Verdana"/>
                <a:cs typeface="Verdana"/>
                <a:sym typeface="Verdana"/>
              </a:defRPr>
            </a:lvl4pPr>
            <a:lvl5pPr indent="-342900" lvl="4" marL="2286000" algn="l">
              <a:spcBef>
                <a:spcPts val="360"/>
              </a:spcBef>
              <a:spcAft>
                <a:spcPts val="0"/>
              </a:spcAft>
              <a:buClr>
                <a:schemeClr val="dk1"/>
              </a:buClr>
              <a:buSzPts val="1800"/>
              <a:buChar char="»"/>
              <a:defRPr sz="1800">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6" name="Google Shape;36;p43"/>
          <p:cNvSpPr txBox="1"/>
          <p:nvPr>
            <p:ph type="title"/>
          </p:nvPr>
        </p:nvSpPr>
        <p:spPr>
          <a:xfrm>
            <a:off x="3276600" y="228600"/>
            <a:ext cx="2209800" cy="1143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366092"/>
              </a:buClr>
              <a:buSzPts val="4400"/>
              <a:buFont typeface="Verdana"/>
              <a:buNone/>
              <a:defRPr b="1" sz="4400">
                <a:solidFill>
                  <a:srgbClr val="366092"/>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43"/>
          <p:cNvSpPr txBox="1"/>
          <p:nvPr/>
        </p:nvSpPr>
        <p:spPr>
          <a:xfrm>
            <a:off x="457200" y="228600"/>
            <a:ext cx="327660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366092"/>
              </a:buClr>
              <a:buSzPts val="4400"/>
              <a:buFont typeface="Verdana"/>
              <a:buNone/>
            </a:pPr>
            <a:r>
              <a:rPr b="0" lang="en-US" sz="4400">
                <a:solidFill>
                  <a:srgbClr val="366092"/>
                </a:solidFill>
                <a:latin typeface="Verdana"/>
                <a:ea typeface="Verdana"/>
                <a:cs typeface="Verdana"/>
                <a:sym typeface="Verdana"/>
              </a:rPr>
              <a:t>OPENING</a:t>
            </a:r>
            <a:endParaRPr b="0" sz="4400">
              <a:solidFill>
                <a:srgbClr val="366092"/>
              </a:solidFill>
              <a:latin typeface="Verdana"/>
              <a:ea typeface="Verdana"/>
              <a:cs typeface="Verdana"/>
              <a:sym typeface="Verdana"/>
            </a:endParaRPr>
          </a:p>
        </p:txBody>
      </p:sp>
      <p:sp>
        <p:nvSpPr>
          <p:cNvPr id="38" name="Google Shape;38;p43"/>
          <p:cNvSpPr txBox="1"/>
          <p:nvPr/>
        </p:nvSpPr>
        <p:spPr>
          <a:xfrm>
            <a:off x="5181600" y="228600"/>
            <a:ext cx="243840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6600CC"/>
              </a:buClr>
              <a:buSzPts val="4400"/>
              <a:buFont typeface="Verdana"/>
              <a:buNone/>
            </a:pPr>
            <a:r>
              <a:rPr b="1" lang="en-US" sz="4400">
                <a:solidFill>
                  <a:srgbClr val="6600CC"/>
                </a:solidFill>
                <a:latin typeface="Verdana"/>
                <a:ea typeface="Verdana"/>
                <a:cs typeface="Verdana"/>
                <a:sym typeface="Verdana"/>
              </a:rPr>
              <a:t>&gt;</a:t>
            </a:r>
            <a:endParaRPr b="1" sz="4400">
              <a:solidFill>
                <a:srgbClr val="6600CC"/>
              </a:solidFill>
              <a:latin typeface="Verdana"/>
              <a:ea typeface="Verdana"/>
              <a:cs typeface="Verdana"/>
              <a:sym typeface="Verdan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ts_about_bus">
  <p:cSld name="Its_about_bus">
    <p:spTree>
      <p:nvGrpSpPr>
        <p:cNvPr id="39" name="Shape 39"/>
        <p:cNvGrpSpPr/>
        <p:nvPr/>
      </p:nvGrpSpPr>
      <p:grpSpPr>
        <a:xfrm>
          <a:off x="0" y="0"/>
          <a:ext cx="0" cy="0"/>
          <a:chOff x="0" y="0"/>
          <a:chExt cx="0" cy="0"/>
        </a:xfrm>
      </p:grpSpPr>
      <p:sp>
        <p:nvSpPr>
          <p:cNvPr id="40" name="Google Shape;40;p44"/>
          <p:cNvSpPr/>
          <p:nvPr/>
        </p:nvSpPr>
        <p:spPr>
          <a:xfrm>
            <a:off x="0" y="1397296"/>
            <a:ext cx="9144000" cy="4927304"/>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41" name="Google Shape;41;p44"/>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42" name="Google Shape;42;p44"/>
          <p:cNvSpPr/>
          <p:nvPr/>
        </p:nvSpPr>
        <p:spPr>
          <a:xfrm>
            <a:off x="6781800" y="6362700"/>
            <a:ext cx="2362200" cy="342900"/>
          </a:xfrm>
          <a:prstGeom prst="rect">
            <a:avLst/>
          </a:prstGeom>
          <a:solidFill>
            <a:srgbClr val="0000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43" name="Google Shape;43;p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44" name="Google Shape;44;p44"/>
          <p:cNvSpPr txBox="1"/>
          <p:nvPr>
            <p:ph idx="1" type="body"/>
          </p:nvPr>
        </p:nvSpPr>
        <p:spPr>
          <a:xfrm>
            <a:off x="1295400" y="635296"/>
            <a:ext cx="7772400" cy="990600"/>
          </a:xfrm>
          <a:prstGeom prst="rect">
            <a:avLst/>
          </a:prstGeom>
          <a:noFill/>
          <a:ln>
            <a:noFill/>
          </a:ln>
        </p:spPr>
        <p:txBody>
          <a:bodyPr anchorCtr="0" anchor="t" bIns="45700" lIns="91425" spcFirstLastPara="1" rIns="91425" wrap="square" tIns="45700">
            <a:normAutofit/>
          </a:bodyPr>
          <a:lstStyle>
            <a:lvl1pPr indent="-228600" lvl="0" marL="457200" algn="l">
              <a:spcBef>
                <a:spcPts val="880"/>
              </a:spcBef>
              <a:spcAft>
                <a:spcPts val="0"/>
              </a:spcAft>
              <a:buClr>
                <a:srgbClr val="6600CC"/>
              </a:buClr>
              <a:buSzPts val="4400"/>
              <a:buNone/>
              <a:defRPr b="0" i="0" sz="4400">
                <a:solidFill>
                  <a:srgbClr val="6600CC"/>
                </a:solidFill>
                <a:latin typeface="Verdana"/>
                <a:ea typeface="Verdana"/>
                <a:cs typeface="Verdana"/>
                <a:sym typeface="Verdana"/>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45" name="Google Shape;45;p44"/>
          <p:cNvCxnSpPr/>
          <p:nvPr/>
        </p:nvCxnSpPr>
        <p:spPr>
          <a:xfrm>
            <a:off x="0" y="1397296"/>
            <a:ext cx="8534400" cy="0"/>
          </a:xfrm>
          <a:prstGeom prst="straightConnector1">
            <a:avLst/>
          </a:prstGeom>
          <a:noFill/>
          <a:ln cap="flat" cmpd="sng" w="25400">
            <a:solidFill>
              <a:srgbClr val="A5A5A5"/>
            </a:solidFill>
            <a:prstDash val="solid"/>
            <a:round/>
            <a:headEnd len="sm" w="sm" type="none"/>
            <a:tailEnd len="sm" w="sm" type="none"/>
          </a:ln>
        </p:spPr>
      </p:cxnSp>
      <p:grpSp>
        <p:nvGrpSpPr>
          <p:cNvPr id="46" name="Google Shape;46;p44"/>
          <p:cNvGrpSpPr/>
          <p:nvPr/>
        </p:nvGrpSpPr>
        <p:grpSpPr>
          <a:xfrm>
            <a:off x="609600" y="228600"/>
            <a:ext cx="923260" cy="1473496"/>
            <a:chOff x="495300" y="888704"/>
            <a:chExt cx="923260" cy="1473496"/>
          </a:xfrm>
        </p:grpSpPr>
        <p:sp>
          <p:nvSpPr>
            <p:cNvPr id="47" name="Google Shape;47;p44"/>
            <p:cNvSpPr/>
            <p:nvPr/>
          </p:nvSpPr>
          <p:spPr>
            <a:xfrm>
              <a:off x="838200" y="1008888"/>
              <a:ext cx="246888" cy="1353312"/>
            </a:xfrm>
            <a:prstGeom prst="rect">
              <a:avLst/>
            </a:prstGeom>
            <a:solidFill>
              <a:srgbClr val="000099"/>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48" name="Google Shape;48;p44"/>
            <p:cNvSpPr/>
            <p:nvPr/>
          </p:nvSpPr>
          <p:spPr>
            <a:xfrm>
              <a:off x="495300" y="1219200"/>
              <a:ext cx="246888" cy="1143000"/>
            </a:xfrm>
            <a:prstGeom prst="rect">
              <a:avLst/>
            </a:prstGeom>
            <a:solidFill>
              <a:srgbClr val="9900FF"/>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49" name="Google Shape;49;p44"/>
            <p:cNvSpPr/>
            <p:nvPr/>
          </p:nvSpPr>
          <p:spPr>
            <a:xfrm rot="5400000">
              <a:off x="847060" y="545804"/>
              <a:ext cx="228600" cy="914400"/>
            </a:xfrm>
            <a:prstGeom prst="rect">
              <a:avLst/>
            </a:prstGeom>
            <a:solidFill>
              <a:srgbClr val="000099"/>
            </a:solidFill>
            <a:ln>
              <a:noFill/>
            </a:ln>
            <a:effectLst>
              <a:outerShdw blurRad="76200" sx="109000" rotWithShape="0" algn="ctr" dir="4620000" dist="88900" sy="109000">
                <a:srgbClr val="A5A5A5">
                  <a:alpha val="1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grpSp>
      <p:sp>
        <p:nvSpPr>
          <p:cNvPr id="50" name="Google Shape;50;p44"/>
          <p:cNvSpPr txBox="1"/>
          <p:nvPr>
            <p:ph idx="2" type="body"/>
          </p:nvPr>
        </p:nvSpPr>
        <p:spPr>
          <a:xfrm>
            <a:off x="609600" y="1828800"/>
            <a:ext cx="8001000" cy="44196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b="1" sz="3200">
                <a:solidFill>
                  <a:schemeClr val="dk1"/>
                </a:solidFill>
                <a:latin typeface="Verdana"/>
                <a:ea typeface="Verdana"/>
                <a:cs typeface="Verdana"/>
                <a:sym typeface="Verdana"/>
              </a:defRPr>
            </a:lvl1pPr>
            <a:lvl2pPr indent="-381000" lvl="1" marL="914400" algn="l">
              <a:spcBef>
                <a:spcPts val="480"/>
              </a:spcBef>
              <a:spcAft>
                <a:spcPts val="0"/>
              </a:spcAft>
              <a:buClr>
                <a:srgbClr val="0000CC"/>
              </a:buClr>
              <a:buSzPts val="2400"/>
              <a:buFont typeface="Georgia"/>
              <a:buAutoNum type="arabicPeriod"/>
              <a:defRPr sz="2400">
                <a:solidFill>
                  <a:schemeClr val="dk1"/>
                </a:solidFill>
                <a:latin typeface="Verdana"/>
                <a:ea typeface="Verdana"/>
                <a:cs typeface="Verdana"/>
                <a:sym typeface="Verdana"/>
              </a:defRPr>
            </a:lvl2pPr>
            <a:lvl3pPr indent="-355600" lvl="2" marL="1371600" algn="l">
              <a:spcBef>
                <a:spcPts val="400"/>
              </a:spcBef>
              <a:spcAft>
                <a:spcPts val="0"/>
              </a:spcAft>
              <a:buClr>
                <a:schemeClr val="dk1"/>
              </a:buClr>
              <a:buSzPts val="2000"/>
              <a:buChar char="•"/>
              <a:defRPr sz="2000">
                <a:solidFill>
                  <a:schemeClr val="dk1"/>
                </a:solidFill>
                <a:latin typeface="Verdana"/>
                <a:ea typeface="Verdana"/>
                <a:cs typeface="Verdana"/>
                <a:sym typeface="Verdana"/>
              </a:defRPr>
            </a:lvl3pPr>
            <a:lvl4pPr indent="-342900" lvl="3" marL="1828800" algn="l">
              <a:spcBef>
                <a:spcPts val="360"/>
              </a:spcBef>
              <a:spcAft>
                <a:spcPts val="0"/>
              </a:spcAft>
              <a:buClr>
                <a:schemeClr val="dk1"/>
              </a:buClr>
              <a:buSzPts val="1800"/>
              <a:buChar char="–"/>
              <a:defRPr sz="1800">
                <a:solidFill>
                  <a:schemeClr val="dk1"/>
                </a:solidFill>
                <a:latin typeface="Verdana"/>
                <a:ea typeface="Verdana"/>
                <a:cs typeface="Verdana"/>
                <a:sym typeface="Verdana"/>
              </a:defRPr>
            </a:lvl4pPr>
            <a:lvl5pPr indent="-342900" lvl="4" marL="2286000" algn="l">
              <a:spcBef>
                <a:spcPts val="360"/>
              </a:spcBef>
              <a:spcAft>
                <a:spcPts val="0"/>
              </a:spcAft>
              <a:buClr>
                <a:schemeClr val="dk1"/>
              </a:buClr>
              <a:buSzPts val="1800"/>
              <a:buChar char="»"/>
              <a:defRPr sz="1800">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Level2">
  <p:cSld name="Topic Level2">
    <p:spTree>
      <p:nvGrpSpPr>
        <p:cNvPr id="51" name="Shape 51"/>
        <p:cNvGrpSpPr/>
        <p:nvPr/>
      </p:nvGrpSpPr>
      <p:grpSpPr>
        <a:xfrm>
          <a:off x="0" y="0"/>
          <a:ext cx="0" cy="0"/>
          <a:chOff x="0" y="0"/>
          <a:chExt cx="0" cy="0"/>
        </a:xfrm>
      </p:grpSpPr>
      <p:sp>
        <p:nvSpPr>
          <p:cNvPr id="52" name="Google Shape;52;p45"/>
          <p:cNvSpPr/>
          <p:nvPr/>
        </p:nvSpPr>
        <p:spPr>
          <a:xfrm>
            <a:off x="0" y="1905000"/>
            <a:ext cx="9144000" cy="44196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53" name="Google Shape;53;p45"/>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54" name="Google Shape;54;p45"/>
          <p:cNvSpPr/>
          <p:nvPr/>
        </p:nvSpPr>
        <p:spPr>
          <a:xfrm>
            <a:off x="6781800" y="6362700"/>
            <a:ext cx="2362200" cy="3429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55" name="Google Shape;55;p45"/>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lvl1pPr lvl="0" algn="l">
              <a:spcBef>
                <a:spcPts val="600"/>
              </a:spcBef>
              <a:spcAft>
                <a:spcPts val="0"/>
              </a:spcAft>
              <a:buClr>
                <a:srgbClr val="FF9900"/>
              </a:buClr>
              <a:buSzPts val="4400"/>
              <a:buNone/>
              <a:defRPr sz="4400">
                <a:solidFill>
                  <a:srgbClr val="FF9900"/>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56" name="Google Shape;56;p4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57" name="Google Shape;57;p45"/>
          <p:cNvSpPr txBox="1"/>
          <p:nvPr>
            <p:ph idx="2" type="body"/>
          </p:nvPr>
        </p:nvSpPr>
        <p:spPr>
          <a:xfrm>
            <a:off x="76200" y="0"/>
            <a:ext cx="1981200" cy="1524000"/>
          </a:xfrm>
          <a:prstGeom prst="rect">
            <a:avLst/>
          </a:prstGeom>
          <a:noFill/>
          <a:ln>
            <a:noFill/>
          </a:ln>
        </p:spPr>
        <p:txBody>
          <a:bodyPr anchorCtr="0" anchor="t" bIns="45700" lIns="91425" spcFirstLastPara="1" rIns="91425" wrap="square" tIns="45700">
            <a:noAutofit/>
          </a:bodyPr>
          <a:lstStyle>
            <a:lvl1pPr indent="-228600" lvl="0" marL="457200" algn="ctr">
              <a:spcBef>
                <a:spcPts val="1440"/>
              </a:spcBef>
              <a:spcAft>
                <a:spcPts val="0"/>
              </a:spcAft>
              <a:buClr>
                <a:srgbClr val="7F7F7F"/>
              </a:buClr>
              <a:buSzPts val="7200"/>
              <a:buNone/>
              <a:defRPr sz="7200">
                <a:solidFill>
                  <a:srgbClr val="7F7F7F"/>
                </a:solidFill>
                <a:latin typeface="Century Gothic"/>
                <a:ea typeface="Century Gothic"/>
                <a:cs typeface="Century Gothic"/>
                <a:sym typeface="Century Gothic"/>
              </a:defRPr>
            </a:lvl1pPr>
            <a:lvl2pPr indent="-228600" lvl="1" marL="914400" algn="l">
              <a:spcBef>
                <a:spcPts val="1440"/>
              </a:spcBef>
              <a:spcAft>
                <a:spcPts val="0"/>
              </a:spcAft>
              <a:buClr>
                <a:schemeClr val="dk1"/>
              </a:buClr>
              <a:buSzPts val="7200"/>
              <a:buNone/>
              <a:defRPr sz="7200">
                <a:latin typeface="Century Gothic"/>
                <a:ea typeface="Century Gothic"/>
                <a:cs typeface="Century Gothic"/>
                <a:sym typeface="Century Gothic"/>
              </a:defRPr>
            </a:lvl2pPr>
            <a:lvl3pPr indent="-228600" lvl="2" marL="1371600" algn="l">
              <a:spcBef>
                <a:spcPts val="1440"/>
              </a:spcBef>
              <a:spcAft>
                <a:spcPts val="0"/>
              </a:spcAft>
              <a:buClr>
                <a:schemeClr val="dk1"/>
              </a:buClr>
              <a:buSzPts val="7200"/>
              <a:buNone/>
              <a:defRPr sz="7200">
                <a:latin typeface="Century Gothic"/>
                <a:ea typeface="Century Gothic"/>
                <a:cs typeface="Century Gothic"/>
                <a:sym typeface="Century Gothic"/>
              </a:defRPr>
            </a:lvl3pPr>
            <a:lvl4pPr indent="-228600" lvl="3" marL="1828800" algn="l">
              <a:spcBef>
                <a:spcPts val="1440"/>
              </a:spcBef>
              <a:spcAft>
                <a:spcPts val="0"/>
              </a:spcAft>
              <a:buClr>
                <a:schemeClr val="dk1"/>
              </a:buClr>
              <a:buSzPts val="7200"/>
              <a:buNone/>
              <a:defRPr sz="7200">
                <a:latin typeface="Century Gothic"/>
                <a:ea typeface="Century Gothic"/>
                <a:cs typeface="Century Gothic"/>
                <a:sym typeface="Century Gothic"/>
              </a:defRPr>
            </a:lvl4pPr>
            <a:lvl5pPr indent="-228600" lvl="4" marL="2286000" algn="l">
              <a:spcBef>
                <a:spcPts val="1440"/>
              </a:spcBef>
              <a:spcAft>
                <a:spcPts val="0"/>
              </a:spcAft>
              <a:buClr>
                <a:schemeClr val="dk1"/>
              </a:buClr>
              <a:buSzPts val="7200"/>
              <a:buNone/>
              <a:defRPr sz="7200">
                <a:latin typeface="Century Gothic"/>
                <a:ea typeface="Century Gothic"/>
                <a:cs typeface="Century Gothic"/>
                <a:sym typeface="Century Gothic"/>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8" name="Google Shape;58;p45"/>
          <p:cNvSpPr txBox="1"/>
          <p:nvPr>
            <p:ph idx="3" type="body"/>
          </p:nvPr>
        </p:nvSpPr>
        <p:spPr>
          <a:xfrm>
            <a:off x="1066800" y="2438400"/>
            <a:ext cx="7543800" cy="38100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6600CC"/>
              </a:buClr>
              <a:buSzPts val="3200"/>
              <a:buChar char="•"/>
              <a:defRPr>
                <a:solidFill>
                  <a:srgbClr val="6600CC"/>
                </a:solidFill>
                <a:latin typeface="Verdana"/>
                <a:ea typeface="Verdana"/>
                <a:cs typeface="Verdana"/>
                <a:sym typeface="Verdana"/>
              </a:defRPr>
            </a:lvl1pPr>
            <a:lvl2pPr indent="-406400" lvl="1" marL="914400" algn="l">
              <a:spcBef>
                <a:spcPts val="560"/>
              </a:spcBef>
              <a:spcAft>
                <a:spcPts val="0"/>
              </a:spcAft>
              <a:buClr>
                <a:schemeClr val="dk1"/>
              </a:buClr>
              <a:buSzPts val="2800"/>
              <a:buChar char="–"/>
              <a:defRPr>
                <a:solidFill>
                  <a:schemeClr val="dk1"/>
                </a:solidFill>
                <a:latin typeface="Verdana"/>
                <a:ea typeface="Verdana"/>
                <a:cs typeface="Verdana"/>
                <a:sym typeface="Verdana"/>
              </a:defRPr>
            </a:lvl2pPr>
            <a:lvl3pPr indent="-381000" lvl="2" marL="1371600" algn="l">
              <a:spcBef>
                <a:spcPts val="480"/>
              </a:spcBef>
              <a:spcAft>
                <a:spcPts val="0"/>
              </a:spcAft>
              <a:buClr>
                <a:schemeClr val="dk1"/>
              </a:buClr>
              <a:buSzPts val="2400"/>
              <a:buChar char="•"/>
              <a:defRPr>
                <a:solidFill>
                  <a:schemeClr val="dk1"/>
                </a:solidFill>
                <a:latin typeface="Verdana"/>
                <a:ea typeface="Verdana"/>
                <a:cs typeface="Verdana"/>
                <a:sym typeface="Verdana"/>
              </a:defRPr>
            </a:lvl3pPr>
            <a:lvl4pPr indent="-355600" lvl="3" marL="1828800" algn="l">
              <a:spcBef>
                <a:spcPts val="400"/>
              </a:spcBef>
              <a:spcAft>
                <a:spcPts val="0"/>
              </a:spcAft>
              <a:buClr>
                <a:schemeClr val="dk1"/>
              </a:buClr>
              <a:buSzPts val="2000"/>
              <a:buChar char="–"/>
              <a:defRPr>
                <a:solidFill>
                  <a:schemeClr val="dk1"/>
                </a:solidFill>
                <a:latin typeface="Verdana"/>
                <a:ea typeface="Verdana"/>
                <a:cs typeface="Verdana"/>
                <a:sym typeface="Verdana"/>
              </a:defRPr>
            </a:lvl4pPr>
            <a:lvl5pPr indent="-355600" lvl="4" marL="2286000" algn="l">
              <a:spcBef>
                <a:spcPts val="400"/>
              </a:spcBef>
              <a:spcAft>
                <a:spcPts val="0"/>
              </a:spcAft>
              <a:buClr>
                <a:schemeClr val="dk1"/>
              </a:buClr>
              <a:buSzPts val="2000"/>
              <a:buChar char="»"/>
              <a:defRPr>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59" name="Google Shape;59;p45"/>
          <p:cNvCxnSpPr/>
          <p:nvPr/>
        </p:nvCxnSpPr>
        <p:spPr>
          <a:xfrm>
            <a:off x="0" y="19050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lide_Level3">
  <p:cSld name="ImageSlide_Level3">
    <p:spTree>
      <p:nvGrpSpPr>
        <p:cNvPr id="60" name="Shape 60"/>
        <p:cNvGrpSpPr/>
        <p:nvPr/>
      </p:nvGrpSpPr>
      <p:grpSpPr>
        <a:xfrm>
          <a:off x="0" y="0"/>
          <a:ext cx="0" cy="0"/>
          <a:chOff x="0" y="0"/>
          <a:chExt cx="0" cy="0"/>
        </a:xfrm>
      </p:grpSpPr>
      <p:sp>
        <p:nvSpPr>
          <p:cNvPr id="61" name="Google Shape;61;p46"/>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a:bodyPr>
          <a:lstStyle>
            <a:lvl1pPr lvl="0" algn="l">
              <a:spcBef>
                <a:spcPts val="600"/>
              </a:spcBef>
              <a:spcAft>
                <a:spcPts val="0"/>
              </a:spcAft>
              <a:buClr>
                <a:srgbClr val="6600CC"/>
              </a:buClr>
              <a:buSzPts val="4400"/>
              <a:buNone/>
              <a:defRPr sz="4400">
                <a:solidFill>
                  <a:srgbClr val="6600CC"/>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62" name="Google Shape;62;p4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63" name="Google Shape;63;p46"/>
          <p:cNvSpPr txBox="1"/>
          <p:nvPr>
            <p:ph idx="2" type="body"/>
          </p:nvPr>
        </p:nvSpPr>
        <p:spPr>
          <a:xfrm>
            <a:off x="457200" y="1828800"/>
            <a:ext cx="8153400" cy="48006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a:solidFill>
                  <a:schemeClr val="dk1"/>
                </a:solidFill>
                <a:latin typeface="Verdana"/>
                <a:ea typeface="Verdana"/>
                <a:cs typeface="Verdana"/>
                <a:sym typeface="Verdana"/>
              </a:defRPr>
            </a:lvl1pPr>
            <a:lvl2pPr indent="-406400" lvl="1" marL="914400" algn="l">
              <a:spcBef>
                <a:spcPts val="560"/>
              </a:spcBef>
              <a:spcAft>
                <a:spcPts val="0"/>
              </a:spcAft>
              <a:buClr>
                <a:schemeClr val="dk1"/>
              </a:buClr>
              <a:buSzPts val="2800"/>
              <a:buChar char="–"/>
              <a:defRPr>
                <a:solidFill>
                  <a:schemeClr val="dk1"/>
                </a:solidFill>
                <a:latin typeface="Verdana"/>
                <a:ea typeface="Verdana"/>
                <a:cs typeface="Verdana"/>
                <a:sym typeface="Verdana"/>
              </a:defRPr>
            </a:lvl2pPr>
            <a:lvl3pPr indent="-381000" lvl="2" marL="1371600" algn="l">
              <a:spcBef>
                <a:spcPts val="480"/>
              </a:spcBef>
              <a:spcAft>
                <a:spcPts val="0"/>
              </a:spcAft>
              <a:buClr>
                <a:schemeClr val="dk1"/>
              </a:buClr>
              <a:buSzPts val="2400"/>
              <a:buChar char="•"/>
              <a:defRPr>
                <a:solidFill>
                  <a:schemeClr val="dk1"/>
                </a:solidFill>
                <a:latin typeface="Verdana"/>
                <a:ea typeface="Verdana"/>
                <a:cs typeface="Verdana"/>
                <a:sym typeface="Verdana"/>
              </a:defRPr>
            </a:lvl3pPr>
            <a:lvl4pPr indent="-355600" lvl="3" marL="1828800" algn="l">
              <a:spcBef>
                <a:spcPts val="400"/>
              </a:spcBef>
              <a:spcAft>
                <a:spcPts val="0"/>
              </a:spcAft>
              <a:buClr>
                <a:schemeClr val="dk1"/>
              </a:buClr>
              <a:buSzPts val="2000"/>
              <a:buChar char="–"/>
              <a:defRPr>
                <a:solidFill>
                  <a:schemeClr val="dk1"/>
                </a:solidFill>
                <a:latin typeface="Verdana"/>
                <a:ea typeface="Verdana"/>
                <a:cs typeface="Verdana"/>
                <a:sym typeface="Verdana"/>
              </a:defRPr>
            </a:lvl4pPr>
            <a:lvl5pPr indent="-355600" lvl="4" marL="2286000" algn="l">
              <a:spcBef>
                <a:spcPts val="400"/>
              </a:spcBef>
              <a:spcAft>
                <a:spcPts val="0"/>
              </a:spcAft>
              <a:buClr>
                <a:schemeClr val="dk1"/>
              </a:buClr>
              <a:buSzPts val="2000"/>
              <a:buChar char="»"/>
              <a:defRPr>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64" name="Google Shape;64;p46"/>
          <p:cNvCxnSpPr/>
          <p:nvPr/>
        </p:nvCxnSpPr>
        <p:spPr>
          <a:xfrm>
            <a:off x="0" y="16764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_Learning_Obj">
  <p:cSld name="Ch_Learning_Obj">
    <p:spTree>
      <p:nvGrpSpPr>
        <p:cNvPr id="65" name="Shape 65"/>
        <p:cNvGrpSpPr/>
        <p:nvPr/>
      </p:nvGrpSpPr>
      <p:grpSpPr>
        <a:xfrm>
          <a:off x="0" y="0"/>
          <a:ext cx="0" cy="0"/>
          <a:chOff x="0" y="0"/>
          <a:chExt cx="0" cy="0"/>
        </a:xfrm>
      </p:grpSpPr>
      <p:sp>
        <p:nvSpPr>
          <p:cNvPr id="66" name="Google Shape;66;p47"/>
          <p:cNvSpPr/>
          <p:nvPr/>
        </p:nvSpPr>
        <p:spPr>
          <a:xfrm>
            <a:off x="6781800" y="6362700"/>
            <a:ext cx="2362200" cy="342900"/>
          </a:xfrm>
          <a:prstGeom prst="rect">
            <a:avLst/>
          </a:prstGeom>
          <a:solidFill>
            <a:srgbClr val="FF99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67" name="Google Shape;67;p4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rgbClr val="FF9900"/>
              </a:buClr>
              <a:buSzPts val="3200"/>
              <a:buFont typeface="Georgia"/>
              <a:buAutoNum type="arabicPeriod"/>
              <a:defRPr>
                <a:latin typeface="Times New Roman"/>
                <a:ea typeface="Times New Roman"/>
                <a:cs typeface="Times New Roman"/>
                <a:sym typeface="Times New Roman"/>
              </a:defRPr>
            </a:lvl1pPr>
            <a:lvl2pPr indent="-406400" lvl="1" marL="914400" algn="l">
              <a:spcBef>
                <a:spcPts val="560"/>
              </a:spcBef>
              <a:spcAft>
                <a:spcPts val="0"/>
              </a:spcAft>
              <a:buClr>
                <a:schemeClr val="dk1"/>
              </a:buClr>
              <a:buSzPts val="2800"/>
              <a:buChar char="–"/>
              <a:defRPr>
                <a:latin typeface="Times New Roman"/>
                <a:ea typeface="Times New Roman"/>
                <a:cs typeface="Times New Roman"/>
                <a:sym typeface="Times New Roman"/>
              </a:defRPr>
            </a:lvl2pPr>
            <a:lvl3pPr indent="-381000" lvl="2" marL="1371600" algn="l">
              <a:spcBef>
                <a:spcPts val="480"/>
              </a:spcBef>
              <a:spcAft>
                <a:spcPts val="0"/>
              </a:spcAft>
              <a:buClr>
                <a:schemeClr val="dk1"/>
              </a:buClr>
              <a:buSzPts val="2400"/>
              <a:buChar char="•"/>
              <a:defRPr>
                <a:latin typeface="Times New Roman"/>
                <a:ea typeface="Times New Roman"/>
                <a:cs typeface="Times New Roman"/>
                <a:sym typeface="Times New Roman"/>
              </a:defRPr>
            </a:lvl3pPr>
            <a:lvl4pPr indent="-355600" lvl="3" marL="1828800" algn="l">
              <a:spcBef>
                <a:spcPts val="400"/>
              </a:spcBef>
              <a:spcAft>
                <a:spcPts val="0"/>
              </a:spcAft>
              <a:buClr>
                <a:schemeClr val="dk1"/>
              </a:buClr>
              <a:buSzPts val="2000"/>
              <a:buChar char="–"/>
              <a:defRPr>
                <a:latin typeface="Times New Roman"/>
                <a:ea typeface="Times New Roman"/>
                <a:cs typeface="Times New Roman"/>
                <a:sym typeface="Times New Roman"/>
              </a:defRPr>
            </a:lvl4pPr>
            <a:lvl5pPr indent="-355600" lvl="4" marL="2286000" algn="l">
              <a:spcBef>
                <a:spcPts val="400"/>
              </a:spcBef>
              <a:spcAft>
                <a:spcPts val="0"/>
              </a:spcAft>
              <a:buClr>
                <a:schemeClr val="dk1"/>
              </a:buClr>
              <a:buSzPts val="2000"/>
              <a:buChar char="»"/>
              <a:defRPr>
                <a:latin typeface="Times New Roman"/>
                <a:ea typeface="Times New Roman"/>
                <a:cs typeface="Times New Roman"/>
                <a:sym typeface="Times New Roman"/>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 name="Google Shape;68;p4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69" name="Google Shape;69;p47"/>
          <p:cNvCxnSpPr/>
          <p:nvPr/>
        </p:nvCxnSpPr>
        <p:spPr>
          <a:xfrm>
            <a:off x="609600" y="6324600"/>
            <a:ext cx="8534400" cy="0"/>
          </a:xfrm>
          <a:prstGeom prst="straightConnector1">
            <a:avLst/>
          </a:prstGeom>
          <a:noFill/>
          <a:ln cap="flat" cmpd="sng" w="25400">
            <a:solidFill>
              <a:srgbClr val="C2D59B"/>
            </a:solidFill>
            <a:prstDash val="solid"/>
            <a:round/>
            <a:headEnd len="sm" w="sm" type="none"/>
            <a:tailEnd len="sm" w="sm" type="none"/>
          </a:ln>
        </p:spPr>
      </p:cxnSp>
      <p:cxnSp>
        <p:nvCxnSpPr>
          <p:cNvPr id="70" name="Google Shape;70;p47"/>
          <p:cNvCxnSpPr/>
          <p:nvPr/>
        </p:nvCxnSpPr>
        <p:spPr>
          <a:xfrm>
            <a:off x="0" y="304800"/>
            <a:ext cx="8534400" cy="0"/>
          </a:xfrm>
          <a:prstGeom prst="straightConnector1">
            <a:avLst/>
          </a:prstGeom>
          <a:noFill/>
          <a:ln cap="flat" cmpd="sng" w="25400">
            <a:solidFill>
              <a:srgbClr val="C2D59B"/>
            </a:solidFill>
            <a:prstDash val="solid"/>
            <a:round/>
            <a:headEnd len="sm" w="sm" type="none"/>
            <a:tailEnd len="sm" w="sm" type="none"/>
          </a:ln>
        </p:spPr>
      </p:cxnSp>
      <p:sp>
        <p:nvSpPr>
          <p:cNvPr id="71" name="Google Shape;71;p47"/>
          <p:cNvSpPr txBox="1"/>
          <p:nvPr>
            <p:ph idx="2" type="subTitle"/>
          </p:nvPr>
        </p:nvSpPr>
        <p:spPr>
          <a:xfrm>
            <a:off x="457200" y="533400"/>
            <a:ext cx="8686800" cy="1066800"/>
          </a:xfrm>
          <a:prstGeom prst="rect">
            <a:avLst/>
          </a:prstGeom>
          <a:noFill/>
          <a:ln>
            <a:noFill/>
          </a:ln>
        </p:spPr>
        <p:txBody>
          <a:bodyPr anchorCtr="0" anchor="t" bIns="45700" lIns="91425" spcFirstLastPara="1" rIns="91425" wrap="square" tIns="45700">
            <a:normAutofit/>
          </a:bodyPr>
          <a:lstStyle>
            <a:lvl1pPr lvl="0" algn="l">
              <a:lnSpc>
                <a:spcPct val="154545"/>
              </a:lnSpc>
              <a:spcBef>
                <a:spcPts val="600"/>
              </a:spcBef>
              <a:spcAft>
                <a:spcPts val="0"/>
              </a:spcAft>
              <a:buClr>
                <a:srgbClr val="FF9900"/>
              </a:buClr>
              <a:buSzPts val="4400"/>
              <a:buNone/>
              <a:defRPr sz="4400">
                <a:solidFill>
                  <a:srgbClr val="FF9900"/>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72" name="Google Shape;72;p47"/>
          <p:cNvSpPr txBox="1"/>
          <p:nvPr/>
        </p:nvSpPr>
        <p:spPr>
          <a:xfrm>
            <a:off x="7263063" y="533400"/>
            <a:ext cx="1652337" cy="1066800"/>
          </a:xfrm>
          <a:prstGeom prst="rect">
            <a:avLst/>
          </a:prstGeom>
          <a:noFill/>
          <a:ln>
            <a:noFill/>
          </a:ln>
        </p:spPr>
        <p:txBody>
          <a:bodyPr anchorCtr="0" anchor="t" bIns="45700" lIns="91425" spcFirstLastPara="1" rIns="91425" wrap="square" tIns="45700">
            <a:normAutofit/>
          </a:bodyPr>
          <a:lstStyle/>
          <a:p>
            <a:pPr indent="0" lvl="0" marL="0" marR="0" rtl="0" algn="l">
              <a:lnSpc>
                <a:spcPct val="154545"/>
              </a:lnSpc>
              <a:spcBef>
                <a:spcPts val="0"/>
              </a:spcBef>
              <a:spcAft>
                <a:spcPts val="0"/>
              </a:spcAft>
              <a:buClr>
                <a:srgbClr val="538CD5"/>
              </a:buClr>
              <a:buSzPts val="4400"/>
              <a:buFont typeface="Arial"/>
              <a:buNone/>
            </a:pPr>
            <a:r>
              <a:rPr lang="en-US" sz="4400">
                <a:solidFill>
                  <a:srgbClr val="538CD5"/>
                </a:solidFill>
                <a:latin typeface="Verdana"/>
                <a:ea typeface="Verdana"/>
                <a:cs typeface="Verdana"/>
                <a:sym typeface="Verdana"/>
              </a:rPr>
              <a:t>&gt;&gt;&gt;</a:t>
            </a:r>
            <a:endParaRPr sz="4400">
              <a:solidFill>
                <a:srgbClr val="538CD5"/>
              </a:solidFill>
              <a:latin typeface="Verdana"/>
              <a:ea typeface="Verdana"/>
              <a:cs typeface="Verdana"/>
              <a:sym typeface="Verdan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zaxcv">
  <p:cSld name="Image Slidezaxcv">
    <p:spTree>
      <p:nvGrpSpPr>
        <p:cNvPr id="73" name="Shape 73"/>
        <p:cNvGrpSpPr/>
        <p:nvPr/>
      </p:nvGrpSpPr>
      <p:grpSpPr>
        <a:xfrm>
          <a:off x="0" y="0"/>
          <a:ext cx="0" cy="0"/>
          <a:chOff x="0" y="0"/>
          <a:chExt cx="0" cy="0"/>
        </a:xfrm>
      </p:grpSpPr>
      <p:cxnSp>
        <p:nvCxnSpPr>
          <p:cNvPr id="74" name="Google Shape;74;p48"/>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75" name="Google Shape;75;p48"/>
          <p:cNvSpPr/>
          <p:nvPr/>
        </p:nvSpPr>
        <p:spPr>
          <a:xfrm>
            <a:off x="6781800" y="6362700"/>
            <a:ext cx="2362200" cy="342900"/>
          </a:xfrm>
          <a:prstGeom prst="rect">
            <a:avLst/>
          </a:prstGeom>
          <a:solidFill>
            <a:srgbClr val="6600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6" name="Google Shape;76;p48"/>
          <p:cNvSpPr txBox="1"/>
          <p:nvPr>
            <p:ph idx="1" type="subTitle"/>
          </p:nvPr>
        </p:nvSpPr>
        <p:spPr>
          <a:xfrm>
            <a:off x="457200" y="76200"/>
            <a:ext cx="8153399" cy="1371600"/>
          </a:xfrm>
          <a:prstGeom prst="rect">
            <a:avLst/>
          </a:prstGeom>
          <a:noFill/>
          <a:ln>
            <a:noFill/>
          </a:ln>
        </p:spPr>
        <p:txBody>
          <a:bodyPr anchorCtr="0" anchor="b" bIns="45700" lIns="91425" spcFirstLastPara="1" rIns="91425" wrap="square" tIns="45700">
            <a:normAutofit/>
          </a:bodyPr>
          <a:lstStyle>
            <a:lvl1pPr lvl="0" algn="l">
              <a:spcBef>
                <a:spcPts val="600"/>
              </a:spcBef>
              <a:spcAft>
                <a:spcPts val="0"/>
              </a:spcAft>
              <a:buClr>
                <a:srgbClr val="6600CC"/>
              </a:buClr>
              <a:buSzPts val="4400"/>
              <a:buNone/>
              <a:defRPr sz="4400">
                <a:solidFill>
                  <a:srgbClr val="6600CC"/>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77" name="Google Shape;77;p4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78" name="Google Shape;78;p48"/>
          <p:cNvSpPr txBox="1"/>
          <p:nvPr>
            <p:ph idx="2" type="body"/>
          </p:nvPr>
        </p:nvSpPr>
        <p:spPr>
          <a:xfrm>
            <a:off x="457200" y="1524000"/>
            <a:ext cx="8153400" cy="47244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a:solidFill>
                  <a:schemeClr val="dk1"/>
                </a:solidFill>
                <a:latin typeface="Verdana"/>
                <a:ea typeface="Verdana"/>
                <a:cs typeface="Verdana"/>
                <a:sym typeface="Verdana"/>
              </a:defRPr>
            </a:lvl1pPr>
            <a:lvl2pPr indent="-406400" lvl="1" marL="914400" algn="l">
              <a:spcBef>
                <a:spcPts val="560"/>
              </a:spcBef>
              <a:spcAft>
                <a:spcPts val="0"/>
              </a:spcAft>
              <a:buClr>
                <a:schemeClr val="dk1"/>
              </a:buClr>
              <a:buSzPts val="2800"/>
              <a:buChar char="–"/>
              <a:defRPr>
                <a:solidFill>
                  <a:schemeClr val="dk1"/>
                </a:solidFill>
                <a:latin typeface="Verdana"/>
                <a:ea typeface="Verdana"/>
                <a:cs typeface="Verdana"/>
                <a:sym typeface="Verdana"/>
              </a:defRPr>
            </a:lvl2pPr>
            <a:lvl3pPr indent="-381000" lvl="2" marL="1371600" algn="l">
              <a:spcBef>
                <a:spcPts val="480"/>
              </a:spcBef>
              <a:spcAft>
                <a:spcPts val="0"/>
              </a:spcAft>
              <a:buClr>
                <a:schemeClr val="dk1"/>
              </a:buClr>
              <a:buSzPts val="2400"/>
              <a:buChar char="•"/>
              <a:defRPr>
                <a:solidFill>
                  <a:schemeClr val="dk1"/>
                </a:solidFill>
                <a:latin typeface="Verdana"/>
                <a:ea typeface="Verdana"/>
                <a:cs typeface="Verdana"/>
                <a:sym typeface="Verdana"/>
              </a:defRPr>
            </a:lvl3pPr>
            <a:lvl4pPr indent="-355600" lvl="3" marL="1828800" algn="l">
              <a:spcBef>
                <a:spcPts val="400"/>
              </a:spcBef>
              <a:spcAft>
                <a:spcPts val="0"/>
              </a:spcAft>
              <a:buClr>
                <a:schemeClr val="dk1"/>
              </a:buClr>
              <a:buSzPts val="2000"/>
              <a:buChar char="–"/>
              <a:defRPr>
                <a:solidFill>
                  <a:schemeClr val="dk1"/>
                </a:solidFill>
                <a:latin typeface="Verdana"/>
                <a:ea typeface="Verdana"/>
                <a:cs typeface="Verdana"/>
                <a:sym typeface="Verdana"/>
              </a:defRPr>
            </a:lvl4pPr>
            <a:lvl5pPr indent="-355600" lvl="4" marL="2286000" algn="l">
              <a:spcBef>
                <a:spcPts val="400"/>
              </a:spcBef>
              <a:spcAft>
                <a:spcPts val="0"/>
              </a:spcAft>
              <a:buClr>
                <a:schemeClr val="dk1"/>
              </a:buClr>
              <a:buSzPts val="2000"/>
              <a:buChar char="»"/>
              <a:defRPr>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79" name="Google Shape;79;p48"/>
          <p:cNvCxnSpPr/>
          <p:nvPr/>
        </p:nvCxnSpPr>
        <p:spPr>
          <a:xfrm>
            <a:off x="0" y="14478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Level3">
  <p:cSld name="Topic Level3">
    <p:spTree>
      <p:nvGrpSpPr>
        <p:cNvPr id="80" name="Shape 80"/>
        <p:cNvGrpSpPr/>
        <p:nvPr/>
      </p:nvGrpSpPr>
      <p:grpSpPr>
        <a:xfrm>
          <a:off x="0" y="0"/>
          <a:ext cx="0" cy="0"/>
          <a:chOff x="0" y="0"/>
          <a:chExt cx="0" cy="0"/>
        </a:xfrm>
      </p:grpSpPr>
      <p:sp>
        <p:nvSpPr>
          <p:cNvPr id="81" name="Google Shape;81;p49"/>
          <p:cNvSpPr/>
          <p:nvPr/>
        </p:nvSpPr>
        <p:spPr>
          <a:xfrm>
            <a:off x="0" y="1905000"/>
            <a:ext cx="9144000" cy="4419600"/>
          </a:xfrm>
          <a:prstGeom prst="rect">
            <a:avLst/>
          </a:prstGeom>
          <a:solidFill>
            <a:srgbClr val="FFFFCC">
              <a:alpha val="3882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cxnSp>
        <p:nvCxnSpPr>
          <p:cNvPr id="82" name="Google Shape;82;p49"/>
          <p:cNvCxnSpPr/>
          <p:nvPr/>
        </p:nvCxnSpPr>
        <p:spPr>
          <a:xfrm>
            <a:off x="609600" y="6324600"/>
            <a:ext cx="8534400" cy="0"/>
          </a:xfrm>
          <a:prstGeom prst="straightConnector1">
            <a:avLst/>
          </a:prstGeom>
          <a:noFill/>
          <a:ln cap="flat" cmpd="sng" w="25400">
            <a:solidFill>
              <a:srgbClr val="A5A5A5"/>
            </a:solidFill>
            <a:prstDash val="solid"/>
            <a:round/>
            <a:headEnd len="sm" w="sm" type="none"/>
            <a:tailEnd len="sm" w="sm" type="none"/>
          </a:ln>
        </p:spPr>
      </p:cxnSp>
      <p:sp>
        <p:nvSpPr>
          <p:cNvPr id="83" name="Google Shape;83;p49"/>
          <p:cNvSpPr/>
          <p:nvPr/>
        </p:nvSpPr>
        <p:spPr>
          <a:xfrm>
            <a:off x="6781800" y="6362700"/>
            <a:ext cx="2362200" cy="342900"/>
          </a:xfrm>
          <a:prstGeom prst="rect">
            <a:avLst/>
          </a:prstGeom>
          <a:solidFill>
            <a:srgbClr val="6600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4" name="Google Shape;84;p49"/>
          <p:cNvSpPr txBox="1"/>
          <p:nvPr>
            <p:ph idx="1" type="subTitle"/>
          </p:nvPr>
        </p:nvSpPr>
        <p:spPr>
          <a:xfrm>
            <a:off x="457200" y="76200"/>
            <a:ext cx="8153399" cy="1676400"/>
          </a:xfrm>
          <a:prstGeom prst="rect">
            <a:avLst/>
          </a:prstGeom>
          <a:noFill/>
          <a:ln>
            <a:noFill/>
          </a:ln>
        </p:spPr>
        <p:txBody>
          <a:bodyPr anchorCtr="0" anchor="b" bIns="45700" lIns="91425" spcFirstLastPara="1" rIns="91425" wrap="square" tIns="45700">
            <a:normAutofit/>
          </a:bodyPr>
          <a:lstStyle>
            <a:lvl1pPr lvl="0" algn="l">
              <a:spcBef>
                <a:spcPts val="600"/>
              </a:spcBef>
              <a:spcAft>
                <a:spcPts val="0"/>
              </a:spcAft>
              <a:buClr>
                <a:srgbClr val="6600CC"/>
              </a:buClr>
              <a:buSzPts val="4400"/>
              <a:buNone/>
              <a:defRPr sz="4400">
                <a:solidFill>
                  <a:srgbClr val="6600CC"/>
                </a:solidFill>
                <a:latin typeface="Verdana"/>
                <a:ea typeface="Verdana"/>
                <a:cs typeface="Verdana"/>
                <a:sym typeface="Verdana"/>
              </a:defRPr>
            </a:lvl1pPr>
            <a:lvl2pPr lvl="1" algn="ctr">
              <a:spcBef>
                <a:spcPts val="60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85" name="Google Shape;85;p4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aramond"/>
                <a:ea typeface="Garamond"/>
                <a:cs typeface="Garamond"/>
                <a:sym typeface="Garamond"/>
              </a:defRPr>
            </a:lvl1pPr>
            <a:lvl2pPr indent="0" lvl="1" marL="0" algn="r">
              <a:spcBef>
                <a:spcPts val="0"/>
              </a:spcBef>
              <a:buNone/>
              <a:defRPr sz="1200">
                <a:solidFill>
                  <a:schemeClr val="lt1"/>
                </a:solidFill>
                <a:latin typeface="Garamond"/>
                <a:ea typeface="Garamond"/>
                <a:cs typeface="Garamond"/>
                <a:sym typeface="Garamond"/>
              </a:defRPr>
            </a:lvl2pPr>
            <a:lvl3pPr indent="0" lvl="2" marL="0" algn="r">
              <a:spcBef>
                <a:spcPts val="0"/>
              </a:spcBef>
              <a:buNone/>
              <a:defRPr sz="1200">
                <a:solidFill>
                  <a:schemeClr val="lt1"/>
                </a:solidFill>
                <a:latin typeface="Garamond"/>
                <a:ea typeface="Garamond"/>
                <a:cs typeface="Garamond"/>
                <a:sym typeface="Garamond"/>
              </a:defRPr>
            </a:lvl3pPr>
            <a:lvl4pPr indent="0" lvl="3" marL="0" algn="r">
              <a:spcBef>
                <a:spcPts val="0"/>
              </a:spcBef>
              <a:buNone/>
              <a:defRPr sz="1200">
                <a:solidFill>
                  <a:schemeClr val="lt1"/>
                </a:solidFill>
                <a:latin typeface="Garamond"/>
                <a:ea typeface="Garamond"/>
                <a:cs typeface="Garamond"/>
                <a:sym typeface="Garamond"/>
              </a:defRPr>
            </a:lvl4pPr>
            <a:lvl5pPr indent="0" lvl="4" marL="0" algn="r">
              <a:spcBef>
                <a:spcPts val="0"/>
              </a:spcBef>
              <a:buNone/>
              <a:defRPr sz="1200">
                <a:solidFill>
                  <a:schemeClr val="lt1"/>
                </a:solidFill>
                <a:latin typeface="Garamond"/>
                <a:ea typeface="Garamond"/>
                <a:cs typeface="Garamond"/>
                <a:sym typeface="Garamond"/>
              </a:defRPr>
            </a:lvl5pPr>
            <a:lvl6pPr indent="0" lvl="5" marL="0" algn="r">
              <a:spcBef>
                <a:spcPts val="0"/>
              </a:spcBef>
              <a:buNone/>
              <a:defRPr sz="1200">
                <a:solidFill>
                  <a:schemeClr val="lt1"/>
                </a:solidFill>
                <a:latin typeface="Garamond"/>
                <a:ea typeface="Garamond"/>
                <a:cs typeface="Garamond"/>
                <a:sym typeface="Garamond"/>
              </a:defRPr>
            </a:lvl6pPr>
            <a:lvl7pPr indent="0" lvl="6" marL="0" algn="r">
              <a:spcBef>
                <a:spcPts val="0"/>
              </a:spcBef>
              <a:buNone/>
              <a:defRPr sz="1200">
                <a:solidFill>
                  <a:schemeClr val="lt1"/>
                </a:solidFill>
                <a:latin typeface="Garamond"/>
                <a:ea typeface="Garamond"/>
                <a:cs typeface="Garamond"/>
                <a:sym typeface="Garamond"/>
              </a:defRPr>
            </a:lvl7pPr>
            <a:lvl8pPr indent="0" lvl="7" marL="0" algn="r">
              <a:spcBef>
                <a:spcPts val="0"/>
              </a:spcBef>
              <a:buNone/>
              <a:defRPr sz="1200">
                <a:solidFill>
                  <a:schemeClr val="lt1"/>
                </a:solidFill>
                <a:latin typeface="Garamond"/>
                <a:ea typeface="Garamond"/>
                <a:cs typeface="Garamond"/>
                <a:sym typeface="Garamond"/>
              </a:defRPr>
            </a:lvl8pPr>
            <a:lvl9pPr indent="0" lvl="8" marL="0" algn="r">
              <a:spcBef>
                <a:spcPts val="0"/>
              </a:spcBef>
              <a:buNone/>
              <a:defRPr sz="1200">
                <a:solidFill>
                  <a:schemeClr val="lt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86" name="Google Shape;86;p49"/>
          <p:cNvSpPr txBox="1"/>
          <p:nvPr>
            <p:ph idx="2" type="body"/>
          </p:nvPr>
        </p:nvSpPr>
        <p:spPr>
          <a:xfrm>
            <a:off x="609600" y="2286000"/>
            <a:ext cx="8001000" cy="39624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a:solidFill>
                  <a:schemeClr val="dk1"/>
                </a:solidFill>
                <a:latin typeface="Verdana"/>
                <a:ea typeface="Verdana"/>
                <a:cs typeface="Verdana"/>
                <a:sym typeface="Verdana"/>
              </a:defRPr>
            </a:lvl1pPr>
            <a:lvl2pPr indent="-406400" lvl="1" marL="914400" algn="l">
              <a:spcBef>
                <a:spcPts val="560"/>
              </a:spcBef>
              <a:spcAft>
                <a:spcPts val="0"/>
              </a:spcAft>
              <a:buClr>
                <a:schemeClr val="dk1"/>
              </a:buClr>
              <a:buSzPts val="2800"/>
              <a:buChar char="–"/>
              <a:defRPr>
                <a:solidFill>
                  <a:schemeClr val="dk1"/>
                </a:solidFill>
                <a:latin typeface="Verdana"/>
                <a:ea typeface="Verdana"/>
                <a:cs typeface="Verdana"/>
                <a:sym typeface="Verdana"/>
              </a:defRPr>
            </a:lvl2pPr>
            <a:lvl3pPr indent="-381000" lvl="2" marL="1371600" algn="l">
              <a:spcBef>
                <a:spcPts val="480"/>
              </a:spcBef>
              <a:spcAft>
                <a:spcPts val="0"/>
              </a:spcAft>
              <a:buClr>
                <a:schemeClr val="dk1"/>
              </a:buClr>
              <a:buSzPts val="2400"/>
              <a:buChar char="•"/>
              <a:defRPr>
                <a:solidFill>
                  <a:schemeClr val="dk1"/>
                </a:solidFill>
                <a:latin typeface="Verdana"/>
                <a:ea typeface="Verdana"/>
                <a:cs typeface="Verdana"/>
                <a:sym typeface="Verdana"/>
              </a:defRPr>
            </a:lvl3pPr>
            <a:lvl4pPr indent="-355600" lvl="3" marL="1828800" algn="l">
              <a:spcBef>
                <a:spcPts val="400"/>
              </a:spcBef>
              <a:spcAft>
                <a:spcPts val="0"/>
              </a:spcAft>
              <a:buClr>
                <a:schemeClr val="dk1"/>
              </a:buClr>
              <a:buSzPts val="2000"/>
              <a:buChar char="–"/>
              <a:defRPr>
                <a:solidFill>
                  <a:schemeClr val="dk1"/>
                </a:solidFill>
                <a:latin typeface="Verdana"/>
                <a:ea typeface="Verdana"/>
                <a:cs typeface="Verdana"/>
                <a:sym typeface="Verdana"/>
              </a:defRPr>
            </a:lvl4pPr>
            <a:lvl5pPr indent="-355600" lvl="4" marL="2286000" algn="l">
              <a:spcBef>
                <a:spcPts val="400"/>
              </a:spcBef>
              <a:spcAft>
                <a:spcPts val="0"/>
              </a:spcAft>
              <a:buClr>
                <a:schemeClr val="dk1"/>
              </a:buClr>
              <a:buSzPts val="2000"/>
              <a:buChar char="»"/>
              <a:defRPr>
                <a:solidFill>
                  <a:schemeClr val="dk1"/>
                </a:solidFill>
                <a:latin typeface="Verdana"/>
                <a:ea typeface="Verdana"/>
                <a:cs typeface="Verdana"/>
                <a:sym typeface="Verdana"/>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87" name="Google Shape;87;p49"/>
          <p:cNvCxnSpPr/>
          <p:nvPr/>
        </p:nvCxnSpPr>
        <p:spPr>
          <a:xfrm>
            <a:off x="0" y="1905000"/>
            <a:ext cx="8534400" cy="0"/>
          </a:xfrm>
          <a:prstGeom prst="straightConnector1">
            <a:avLst/>
          </a:prstGeom>
          <a:noFill/>
          <a:ln cap="flat" cmpd="sng" w="25400">
            <a:solidFill>
              <a:srgbClr val="A5A5A5"/>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chemeClr val="dk1"/>
              </a:buClr>
              <a:buSzPts val="4400"/>
              <a:buFont typeface="Verdana"/>
              <a:buNone/>
              <a:defRPr b="0" i="0" sz="4400" u="none" cap="none" strike="noStrike">
                <a:solidFill>
                  <a:schemeClr val="dk1"/>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Verdana"/>
                <a:ea typeface="Verdana"/>
                <a:cs typeface="Verdana"/>
                <a:sym typeface="Verdana"/>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Verdana"/>
                <a:ea typeface="Verdana"/>
                <a:cs typeface="Verdana"/>
                <a:sym typeface="Verdana"/>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Verdana"/>
                <a:ea typeface="Verdana"/>
                <a:cs typeface="Verdana"/>
                <a:sym typeface="Verdana"/>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Verdana"/>
                <a:ea typeface="Verdana"/>
                <a:cs typeface="Verdana"/>
                <a:sym typeface="Verdana"/>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Verdana"/>
                <a:ea typeface="Verdana"/>
                <a:cs typeface="Verdana"/>
                <a:sym typeface="Verdana"/>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9pPr>
          </a:lstStyle>
          <a:p/>
        </p:txBody>
      </p:sp>
      <p:sp>
        <p:nvSpPr>
          <p:cNvPr id="12" name="Google Shape;1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3" name="Google Shape;1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4" name="Google Shape;1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Garamond"/>
                <a:ea typeface="Garamond"/>
                <a:cs typeface="Garamond"/>
                <a:sym typeface="Garamond"/>
              </a:defRPr>
            </a:lvl1pPr>
            <a:lvl2pPr indent="0" lvl="1" marL="0" marR="0" rtl="0" algn="r">
              <a:spcBef>
                <a:spcPts val="0"/>
              </a:spcBef>
              <a:buNone/>
              <a:defRPr b="0" i="0" sz="1200" u="none" cap="none" strike="noStrike">
                <a:solidFill>
                  <a:srgbClr val="888888"/>
                </a:solidFill>
                <a:latin typeface="Garamond"/>
                <a:ea typeface="Garamond"/>
                <a:cs typeface="Garamond"/>
                <a:sym typeface="Garamond"/>
              </a:defRPr>
            </a:lvl2pPr>
            <a:lvl3pPr indent="0" lvl="2" marL="0" marR="0" rtl="0" algn="r">
              <a:spcBef>
                <a:spcPts val="0"/>
              </a:spcBef>
              <a:buNone/>
              <a:defRPr b="0" i="0" sz="1200" u="none" cap="none" strike="noStrike">
                <a:solidFill>
                  <a:srgbClr val="888888"/>
                </a:solidFill>
                <a:latin typeface="Garamond"/>
                <a:ea typeface="Garamond"/>
                <a:cs typeface="Garamond"/>
                <a:sym typeface="Garamond"/>
              </a:defRPr>
            </a:lvl3pPr>
            <a:lvl4pPr indent="0" lvl="3" marL="0" marR="0" rtl="0" algn="r">
              <a:spcBef>
                <a:spcPts val="0"/>
              </a:spcBef>
              <a:buNone/>
              <a:defRPr b="0" i="0" sz="1200" u="none" cap="none" strike="noStrike">
                <a:solidFill>
                  <a:srgbClr val="888888"/>
                </a:solidFill>
                <a:latin typeface="Garamond"/>
                <a:ea typeface="Garamond"/>
                <a:cs typeface="Garamond"/>
                <a:sym typeface="Garamond"/>
              </a:defRPr>
            </a:lvl4pPr>
            <a:lvl5pPr indent="0" lvl="4" marL="0" marR="0" rtl="0" algn="r">
              <a:spcBef>
                <a:spcPts val="0"/>
              </a:spcBef>
              <a:buNone/>
              <a:defRPr b="0" i="0" sz="1200" u="none" cap="none" strike="noStrike">
                <a:solidFill>
                  <a:srgbClr val="888888"/>
                </a:solidFill>
                <a:latin typeface="Garamond"/>
                <a:ea typeface="Garamond"/>
                <a:cs typeface="Garamond"/>
                <a:sym typeface="Garamond"/>
              </a:defRPr>
            </a:lvl5pPr>
            <a:lvl6pPr indent="0" lvl="5" marL="0" marR="0" rtl="0" algn="r">
              <a:spcBef>
                <a:spcPts val="0"/>
              </a:spcBef>
              <a:buNone/>
              <a:defRPr b="0" i="0" sz="1200" u="none" cap="none" strike="noStrike">
                <a:solidFill>
                  <a:srgbClr val="888888"/>
                </a:solidFill>
                <a:latin typeface="Garamond"/>
                <a:ea typeface="Garamond"/>
                <a:cs typeface="Garamond"/>
                <a:sym typeface="Garamond"/>
              </a:defRPr>
            </a:lvl6pPr>
            <a:lvl7pPr indent="0" lvl="6" marL="0" marR="0" rtl="0" algn="r">
              <a:spcBef>
                <a:spcPts val="0"/>
              </a:spcBef>
              <a:buNone/>
              <a:defRPr b="0" i="0" sz="1200" u="none" cap="none" strike="noStrike">
                <a:solidFill>
                  <a:srgbClr val="888888"/>
                </a:solidFill>
                <a:latin typeface="Garamond"/>
                <a:ea typeface="Garamond"/>
                <a:cs typeface="Garamond"/>
                <a:sym typeface="Garamond"/>
              </a:defRPr>
            </a:lvl7pPr>
            <a:lvl8pPr indent="0" lvl="7" marL="0" marR="0" rtl="0" algn="r">
              <a:spcBef>
                <a:spcPts val="0"/>
              </a:spcBef>
              <a:buNone/>
              <a:defRPr b="0" i="0" sz="1200" u="none" cap="none" strike="noStrike">
                <a:solidFill>
                  <a:srgbClr val="888888"/>
                </a:solidFill>
                <a:latin typeface="Garamond"/>
                <a:ea typeface="Garamond"/>
                <a:cs typeface="Garamond"/>
                <a:sym typeface="Garamond"/>
              </a:defRPr>
            </a:lvl8pPr>
            <a:lvl9pPr indent="0" lvl="8" marL="0" marR="0" rtl="0" algn="r">
              <a:spcBef>
                <a:spcPts val="0"/>
              </a:spcBef>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
          <p:cNvSpPr txBox="1"/>
          <p:nvPr>
            <p:ph idx="2" type="subTitle"/>
          </p:nvPr>
        </p:nvSpPr>
        <p:spPr>
          <a:xfrm>
            <a:off x="609600" y="3810000"/>
            <a:ext cx="8382000" cy="2895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D74B13"/>
              </a:buClr>
              <a:buSzPts val="7200"/>
              <a:buNone/>
            </a:pPr>
            <a:r>
              <a:rPr lang="en-US">
                <a:latin typeface="Calibri"/>
                <a:ea typeface="Calibri"/>
                <a:cs typeface="Calibri"/>
                <a:sym typeface="Calibri"/>
              </a:rPr>
              <a:t>Social</a:t>
            </a:r>
            <a:endParaRPr>
              <a:latin typeface="Calibri"/>
              <a:ea typeface="Calibri"/>
              <a:cs typeface="Calibri"/>
              <a:sym typeface="Calibri"/>
            </a:endParaRPr>
          </a:p>
          <a:p>
            <a:pPr indent="0" lvl="0" marL="0" rtl="0" algn="l">
              <a:lnSpc>
                <a:spcPct val="100000"/>
              </a:lnSpc>
              <a:spcBef>
                <a:spcPts val="600"/>
              </a:spcBef>
              <a:spcAft>
                <a:spcPts val="0"/>
              </a:spcAft>
              <a:buClr>
                <a:srgbClr val="D74B13"/>
              </a:buClr>
              <a:buSzPts val="7200"/>
              <a:buNone/>
            </a:pPr>
            <a:r>
              <a:rPr lang="en-US">
                <a:latin typeface="Calibri"/>
                <a:ea typeface="Calibri"/>
                <a:cs typeface="Calibri"/>
                <a:sym typeface="Calibri"/>
              </a:rPr>
              <a:t>Computing</a:t>
            </a:r>
            <a:endParaRPr>
              <a:latin typeface="Calibri"/>
              <a:ea typeface="Calibri"/>
              <a:cs typeface="Calibri"/>
              <a:sym typeface="Calibri"/>
            </a:endParaRPr>
          </a:p>
        </p:txBody>
      </p:sp>
      <p:sp>
        <p:nvSpPr>
          <p:cNvPr id="145" name="Google Shape;145;p1"/>
          <p:cNvSpPr txBox="1"/>
          <p:nvPr/>
        </p:nvSpPr>
        <p:spPr>
          <a:xfrm>
            <a:off x="609600" y="2438400"/>
            <a:ext cx="2667000" cy="533400"/>
          </a:xfrm>
          <a:prstGeom prst="rect">
            <a:avLst/>
          </a:prstGeom>
          <a:solidFill>
            <a:srgbClr val="F2F2F2"/>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0"/>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 Facebook Commerce (The Solutions)</a:t>
            </a:r>
            <a:endParaRPr sz="3600"/>
          </a:p>
        </p:txBody>
      </p:sp>
      <p:sp>
        <p:nvSpPr>
          <p:cNvPr id="206" name="Google Shape;206;p10"/>
          <p:cNvSpPr txBox="1"/>
          <p:nvPr>
            <p:ph idx="3" type="body"/>
          </p:nvPr>
        </p:nvSpPr>
        <p:spPr>
          <a:xfrm>
            <a:off x="381000" y="12954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400"/>
              <a:buChar char="•"/>
            </a:pPr>
            <a:r>
              <a:rPr b="1" lang="en-US" sz="2400">
                <a:solidFill>
                  <a:srgbClr val="0B0BBF"/>
                </a:solidFill>
              </a:rPr>
              <a:t>Commerce-off Facebook:</a:t>
            </a:r>
            <a:endParaRPr b="1" sz="2400">
              <a:solidFill>
                <a:srgbClr val="0B0BBF"/>
              </a:solidFill>
            </a:endParaRPr>
          </a:p>
          <a:p>
            <a:pPr indent="0" lvl="0" marL="0" rtl="0" algn="l">
              <a:lnSpc>
                <a:spcPct val="170000"/>
              </a:lnSpc>
              <a:spcBef>
                <a:spcPts val="480"/>
              </a:spcBef>
              <a:spcAft>
                <a:spcPts val="0"/>
              </a:spcAft>
              <a:buClr>
                <a:srgbClr val="0B0BBF"/>
              </a:buClr>
              <a:buSzPts val="2400"/>
              <a:buNone/>
            </a:pPr>
            <a:r>
              <a:rPr lang="en-US" sz="2400">
                <a:solidFill>
                  <a:srgbClr val="0B0BBF"/>
                </a:solidFill>
              </a:rPr>
              <a:t>Commerce-off Facebook takes advantage of Facebook’s Open Graph, which allows shoppers to sign in to Facebook from any Web site with any computing device (e.g., laptop, netbook, phone). </a:t>
            </a:r>
            <a:endParaRPr sz="2400">
              <a:solidFill>
                <a:srgbClr val="0B0BB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1"/>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000"/>
              <a:buNone/>
            </a:pPr>
            <a:r>
              <a:rPr lang="en-US" sz="4000"/>
              <a:t> Facebook Commerce (The Results)</a:t>
            </a:r>
            <a:endParaRPr sz="4000"/>
          </a:p>
        </p:txBody>
      </p:sp>
      <p:sp>
        <p:nvSpPr>
          <p:cNvPr id="213" name="Google Shape;213;p11"/>
          <p:cNvSpPr txBox="1"/>
          <p:nvPr>
            <p:ph idx="3" type="body"/>
          </p:nvPr>
        </p:nvSpPr>
        <p:spPr>
          <a:xfrm>
            <a:off x="228600" y="1981200"/>
            <a:ext cx="8763000" cy="5562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B0BBF"/>
              </a:buClr>
              <a:buSzPts val="2400"/>
              <a:buChar char="•"/>
            </a:pPr>
            <a:r>
              <a:rPr lang="en-US" sz="2400">
                <a:solidFill>
                  <a:srgbClr val="0B0BBF"/>
                </a:solidFill>
              </a:rPr>
              <a:t>Many Facebook users have become so accustomed to Facebook’s aggressive data-sharing policies that they automatically assume the worst. </a:t>
            </a:r>
            <a:endParaRPr sz="2400">
              <a:solidFill>
                <a:srgbClr val="0B0BBF"/>
              </a:solidFill>
            </a:endParaRPr>
          </a:p>
          <a:p>
            <a:pPr indent="-342900" lvl="0" marL="342900" rtl="0" algn="l">
              <a:spcBef>
                <a:spcPts val="480"/>
              </a:spcBef>
              <a:spcAft>
                <a:spcPts val="0"/>
              </a:spcAft>
              <a:buClr>
                <a:srgbClr val="0B0BBF"/>
              </a:buClr>
              <a:buSzPts val="2400"/>
              <a:buChar char="•"/>
            </a:pPr>
            <a:r>
              <a:rPr lang="en-US" sz="2400">
                <a:solidFill>
                  <a:srgbClr val="0B0BBF"/>
                </a:solidFill>
              </a:rPr>
              <a:t>In fact, studies have shown that a majority of Facebook users have concerns about Facebook’s privacy and security. </a:t>
            </a:r>
            <a:endParaRPr sz="2400">
              <a:solidFill>
                <a:srgbClr val="0B0BBF"/>
              </a:solidFill>
            </a:endParaRPr>
          </a:p>
          <a:p>
            <a:pPr indent="-342900" lvl="0" marL="342900" rtl="0" algn="l">
              <a:spcBef>
                <a:spcPts val="480"/>
              </a:spcBef>
              <a:spcAft>
                <a:spcPts val="0"/>
              </a:spcAft>
              <a:buClr>
                <a:srgbClr val="0B0BBF"/>
              </a:buClr>
              <a:buSzPts val="2400"/>
              <a:buChar char="•"/>
            </a:pPr>
            <a:r>
              <a:rPr lang="en-US" sz="2400">
                <a:solidFill>
                  <a:srgbClr val="0B0BBF"/>
                </a:solidFill>
              </a:rPr>
              <a:t>Experienced e-commerce managers also perceive problems with Facebook itself. Facebook has relatively slow page loads and a smaller page size due to its advertising and navigation. </a:t>
            </a:r>
            <a:endParaRPr sz="2400">
              <a:solidFill>
                <a:srgbClr val="0B0BB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2"/>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000"/>
              <a:buNone/>
            </a:pPr>
            <a:r>
              <a:rPr lang="en-US" sz="4000"/>
              <a:t> Facebook Commerce (The Results)</a:t>
            </a:r>
            <a:endParaRPr sz="4000"/>
          </a:p>
        </p:txBody>
      </p:sp>
      <p:sp>
        <p:nvSpPr>
          <p:cNvPr id="220" name="Google Shape;220;p12"/>
          <p:cNvSpPr txBox="1"/>
          <p:nvPr>
            <p:ph idx="3" type="body"/>
          </p:nvPr>
        </p:nvSpPr>
        <p:spPr>
          <a:xfrm>
            <a:off x="457200" y="23622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B0BBF"/>
              </a:buClr>
              <a:buSzPts val="2400"/>
              <a:buChar char="•"/>
            </a:pPr>
            <a:r>
              <a:rPr lang="en-US" sz="2400">
                <a:solidFill>
                  <a:srgbClr val="0B0BBF"/>
                </a:solidFill>
              </a:rPr>
              <a:t>Regardless of the pros and cons of f-commerce, however, modern businesses must acknowledge one overwhelming fact: Facebook is where the customers are, and they should be able to buy wherever and whenever they like. </a:t>
            </a:r>
            <a:endParaRPr sz="2400">
              <a:solidFill>
                <a:srgbClr val="0B0BBF"/>
              </a:solidFill>
            </a:endParaRPr>
          </a:p>
          <a:p>
            <a:pPr indent="-342900" lvl="0" marL="342900" rtl="0" algn="l">
              <a:spcBef>
                <a:spcPts val="480"/>
              </a:spcBef>
              <a:spcAft>
                <a:spcPts val="0"/>
              </a:spcAft>
              <a:buClr>
                <a:srgbClr val="0B0BBF"/>
              </a:buClr>
              <a:buSzPts val="2400"/>
              <a:buChar char="•"/>
            </a:pPr>
            <a:r>
              <a:rPr lang="en-US" sz="2400">
                <a:solidFill>
                  <a:srgbClr val="0B0BBF"/>
                </a:solidFill>
              </a:rPr>
              <a:t>Today, almost 70 percent of companies conduct transactions on or through Facebook.</a:t>
            </a:r>
            <a:endParaRPr sz="2400">
              <a:solidFill>
                <a:srgbClr val="0B0BB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3"/>
          <p:cNvSpPr txBox="1"/>
          <p:nvPr>
            <p:ph idx="3" type="body"/>
          </p:nvPr>
        </p:nvSpPr>
        <p:spPr>
          <a:xfrm>
            <a:off x="609600" y="990600"/>
            <a:ext cx="8153400" cy="38100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6600CC"/>
              </a:buClr>
              <a:buSzPts val="3200"/>
              <a:buChar char="•"/>
            </a:pPr>
            <a:r>
              <a:rPr b="1" lang="en-US"/>
              <a:t>Questions </a:t>
            </a:r>
            <a:endParaRPr b="1"/>
          </a:p>
          <a:p>
            <a:pPr indent="0" lvl="0" marL="0" rtl="0" algn="l">
              <a:spcBef>
                <a:spcPts val="640"/>
              </a:spcBef>
              <a:spcAft>
                <a:spcPts val="0"/>
              </a:spcAft>
              <a:buClr>
                <a:srgbClr val="6600CC"/>
              </a:buClr>
              <a:buSzPts val="3200"/>
              <a:buNone/>
            </a:pPr>
            <a:r>
              <a:t/>
            </a:r>
            <a:endParaRPr b="1"/>
          </a:p>
          <a:p>
            <a:pPr indent="-514350" lvl="0" marL="514350" rtl="0" algn="l">
              <a:spcBef>
                <a:spcPts val="640"/>
              </a:spcBef>
              <a:spcAft>
                <a:spcPts val="0"/>
              </a:spcAft>
              <a:buClr>
                <a:srgbClr val="6600CC"/>
              </a:buClr>
              <a:buSzPts val="3200"/>
              <a:buFont typeface="Georgia"/>
              <a:buAutoNum type="arabicPeriod"/>
            </a:pPr>
            <a:r>
              <a:rPr lang="en-US"/>
              <a:t> What are the advantages for a business of conducting commerce on Facebook? The disadvantages?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4"/>
          <p:cNvSpPr txBox="1"/>
          <p:nvPr>
            <p:ph idx="1" type="subTitle"/>
          </p:nvPr>
        </p:nvSpPr>
        <p:spPr>
          <a:xfrm>
            <a:off x="152400" y="152400"/>
            <a:ext cx="9144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000"/>
              <a:buNone/>
            </a:pPr>
            <a:r>
              <a:rPr lang="en-US" sz="4000"/>
              <a:t>What We Learned from This Case? </a:t>
            </a:r>
            <a:endParaRPr sz="4000"/>
          </a:p>
        </p:txBody>
      </p:sp>
      <p:sp>
        <p:nvSpPr>
          <p:cNvPr id="232" name="Google Shape;232;p14"/>
          <p:cNvSpPr txBox="1"/>
          <p:nvPr>
            <p:ph idx="3" type="body"/>
          </p:nvPr>
        </p:nvSpPr>
        <p:spPr>
          <a:xfrm>
            <a:off x="228600" y="1219200"/>
            <a:ext cx="8610600" cy="5147733"/>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rgbClr val="6600CC"/>
              </a:buClr>
              <a:buSzPts val="2400"/>
              <a:buChar char="•"/>
            </a:pPr>
            <a:r>
              <a:rPr lang="en-US" sz="2400"/>
              <a:t>Humans are social individuals; therefore, human behavior is innately social. </a:t>
            </a:r>
            <a:endParaRPr sz="2400"/>
          </a:p>
          <a:p>
            <a:pPr indent="-342900" lvl="0" marL="342900" rtl="0" algn="l">
              <a:spcBef>
                <a:spcPts val="480"/>
              </a:spcBef>
              <a:spcAft>
                <a:spcPts val="0"/>
              </a:spcAft>
              <a:buClr>
                <a:srgbClr val="6600CC"/>
              </a:buClr>
              <a:buSzPts val="2400"/>
              <a:buChar char="•"/>
            </a:pPr>
            <a:r>
              <a:rPr lang="en-US" sz="2400"/>
              <a:t>Humans typically orient their behavior around other members of their community. </a:t>
            </a:r>
            <a:endParaRPr sz="2400"/>
          </a:p>
          <a:p>
            <a:pPr indent="-342900" lvl="0" marL="342900" rtl="0" algn="l">
              <a:spcBef>
                <a:spcPts val="480"/>
              </a:spcBef>
              <a:spcAft>
                <a:spcPts val="0"/>
              </a:spcAft>
              <a:buClr>
                <a:srgbClr val="6600CC"/>
              </a:buClr>
              <a:buSzPts val="2400"/>
              <a:buChar char="•"/>
            </a:pPr>
            <a:r>
              <a:rPr lang="en-US" sz="2400"/>
              <a:t>As a result, people are sensitive to the behavior of people around them, and many of their decisions are influenced by their social context. </a:t>
            </a:r>
            <a:endParaRPr sz="2400"/>
          </a:p>
          <a:p>
            <a:pPr indent="-342900" lvl="0" marL="342900" rtl="0" algn="l">
              <a:spcBef>
                <a:spcPts val="480"/>
              </a:spcBef>
              <a:spcAft>
                <a:spcPts val="0"/>
              </a:spcAft>
              <a:buClr>
                <a:srgbClr val="6600CC"/>
              </a:buClr>
              <a:buSzPts val="2400"/>
              <a:buChar char="•"/>
            </a:pPr>
            <a:r>
              <a:rPr lang="en-US" sz="2400"/>
              <a:t>Traditional information systems support organizational activities and business processes and concentrate on cost reductions and productivity increases. A variation of this traditional model, social computing, is a type of IT that combines social behavior and information systems to create value</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7" name="Shape 237"/>
        <p:cNvGrpSpPr/>
        <p:nvPr/>
      </p:nvGrpSpPr>
      <p:grpSpPr>
        <a:xfrm>
          <a:off x="0" y="0"/>
          <a:ext cx="0" cy="0"/>
          <a:chOff x="0" y="0"/>
          <a:chExt cx="0" cy="0"/>
        </a:xfrm>
      </p:grpSpPr>
      <p:sp>
        <p:nvSpPr>
          <p:cNvPr id="238" name="Google Shape;238;p15"/>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Web 2.0</a:t>
            </a:r>
            <a:endParaRPr/>
          </a:p>
        </p:txBody>
      </p:sp>
      <p:sp>
        <p:nvSpPr>
          <p:cNvPr id="239" name="Google Shape;239;p15"/>
          <p:cNvSpPr txBox="1"/>
          <p:nvPr>
            <p:ph idx="3" type="body"/>
          </p:nvPr>
        </p:nvSpPr>
        <p:spPr>
          <a:xfrm>
            <a:off x="1066800" y="2438400"/>
            <a:ext cx="7543800" cy="38100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6600CC"/>
              </a:buClr>
              <a:buSzPts val="3200"/>
              <a:buChar char="•"/>
            </a:pPr>
            <a:r>
              <a:rPr lang="en-US"/>
              <a:t>AJAX</a:t>
            </a:r>
            <a:endParaRPr/>
          </a:p>
          <a:p>
            <a:pPr indent="-342900" lvl="0" marL="342900" rtl="0" algn="l">
              <a:spcBef>
                <a:spcPts val="640"/>
              </a:spcBef>
              <a:spcAft>
                <a:spcPts val="0"/>
              </a:spcAft>
              <a:buClr>
                <a:srgbClr val="6600CC"/>
              </a:buClr>
              <a:buSzPts val="3200"/>
              <a:buChar char="•"/>
            </a:pPr>
            <a:r>
              <a:rPr lang="en-US"/>
              <a:t>Tagging</a:t>
            </a:r>
            <a:endParaRPr/>
          </a:p>
          <a:p>
            <a:pPr indent="-285750" lvl="1" marL="742950" rtl="0" algn="l">
              <a:spcBef>
                <a:spcPts val="560"/>
              </a:spcBef>
              <a:spcAft>
                <a:spcPts val="0"/>
              </a:spcAft>
              <a:buClr>
                <a:schemeClr val="dk1"/>
              </a:buClr>
              <a:buSzPts val="2800"/>
              <a:buChar char="–"/>
            </a:pPr>
            <a:r>
              <a:rPr lang="en-US"/>
              <a:t>Folksonomies</a:t>
            </a:r>
            <a:endParaRPr/>
          </a:p>
          <a:p>
            <a:pPr indent="-285750" lvl="1" marL="742950" rtl="0" algn="l">
              <a:spcBef>
                <a:spcPts val="560"/>
              </a:spcBef>
              <a:spcAft>
                <a:spcPts val="0"/>
              </a:spcAft>
              <a:buClr>
                <a:schemeClr val="dk1"/>
              </a:buClr>
              <a:buSzPts val="2800"/>
              <a:buChar char="–"/>
            </a:pPr>
            <a:r>
              <a:rPr lang="en-US"/>
              <a:t>Geotagging</a:t>
            </a:r>
            <a:endParaRPr/>
          </a:p>
          <a:p>
            <a:pPr indent="-342900" lvl="0" marL="342900" rtl="0" algn="l">
              <a:spcBef>
                <a:spcPts val="640"/>
              </a:spcBef>
              <a:spcAft>
                <a:spcPts val="0"/>
              </a:spcAft>
              <a:buClr>
                <a:srgbClr val="6600CC"/>
              </a:buClr>
              <a:buSzPts val="3200"/>
              <a:buChar char="•"/>
            </a:pPr>
            <a:r>
              <a:rPr lang="en-US"/>
              <a:t>Really Simple Syndication (RSS)</a:t>
            </a:r>
            <a:endParaRPr/>
          </a:p>
          <a:p>
            <a:pPr indent="-342900" lvl="0" marL="342900" rtl="0" algn="l">
              <a:spcBef>
                <a:spcPts val="640"/>
              </a:spcBef>
              <a:spcAft>
                <a:spcPts val="0"/>
              </a:spcAft>
              <a:buClr>
                <a:srgbClr val="6600CC"/>
              </a:buClr>
              <a:buSzPts val="3200"/>
              <a:buChar char="•"/>
            </a:pPr>
            <a:r>
              <a:rPr lang="en-US"/>
              <a:t>Blogs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6"/>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Web 2.0</a:t>
            </a:r>
            <a:endParaRPr/>
          </a:p>
        </p:txBody>
      </p:sp>
      <p:sp>
        <p:nvSpPr>
          <p:cNvPr id="246" name="Google Shape;246;p16"/>
          <p:cNvSpPr txBox="1"/>
          <p:nvPr>
            <p:ph idx="3" type="body"/>
          </p:nvPr>
        </p:nvSpPr>
        <p:spPr>
          <a:xfrm>
            <a:off x="228600" y="1905000"/>
            <a:ext cx="8610600" cy="4343400"/>
          </a:xfrm>
          <a:prstGeom prst="rect">
            <a:avLst/>
          </a:prstGeom>
          <a:noFill/>
          <a:ln>
            <a:noFill/>
          </a:ln>
        </p:spPr>
        <p:txBody>
          <a:bodyPr anchorCtr="0" anchor="t" bIns="45700" lIns="91425" spcFirstLastPara="1" rIns="91425" wrap="square" tIns="45700">
            <a:normAutofit fontScale="55000" lnSpcReduction="20000"/>
          </a:bodyPr>
          <a:lstStyle/>
          <a:p>
            <a:pPr indent="-342900" lvl="0" marL="342900" rtl="0" algn="l">
              <a:spcBef>
                <a:spcPts val="0"/>
              </a:spcBef>
              <a:spcAft>
                <a:spcPts val="0"/>
              </a:spcAft>
              <a:buClr>
                <a:srgbClr val="6600CC"/>
              </a:buClr>
              <a:buSzPct val="100000"/>
              <a:buChar char="•"/>
            </a:pPr>
            <a:r>
              <a:rPr b="1" lang="en-US"/>
              <a:t>AJAX</a:t>
            </a:r>
            <a:r>
              <a:rPr lang="en-US"/>
              <a:t>:  is a Web development technique that enables users to reload portions of Web pages with fresh data instead of having to reload the entire Web page.</a:t>
            </a:r>
            <a:endParaRPr/>
          </a:p>
          <a:p>
            <a:pPr indent="-342900" lvl="0" marL="342900" rtl="0" algn="l">
              <a:spcBef>
                <a:spcPts val="352"/>
              </a:spcBef>
              <a:spcAft>
                <a:spcPts val="0"/>
              </a:spcAft>
              <a:buClr>
                <a:srgbClr val="6600CC"/>
              </a:buClr>
              <a:buSzPct val="100000"/>
              <a:buChar char="•"/>
            </a:pPr>
            <a:r>
              <a:rPr b="1" lang="en-US"/>
              <a:t>Tagging</a:t>
            </a:r>
            <a:r>
              <a:rPr lang="en-US"/>
              <a:t>: a keyword or term that describes a piece of information—for example, a blog, a picture, an article, or a video clip. Tagging allows users to place information in multiple, overlapping associations rather than in rigid categories.</a:t>
            </a:r>
            <a:endParaRPr/>
          </a:p>
          <a:p>
            <a:pPr indent="-342900" lvl="0" marL="342900" rtl="0" algn="l">
              <a:spcBef>
                <a:spcPts val="352"/>
              </a:spcBef>
              <a:spcAft>
                <a:spcPts val="0"/>
              </a:spcAft>
              <a:buClr>
                <a:srgbClr val="6600CC"/>
              </a:buClr>
              <a:buSzPct val="100000"/>
              <a:buChar char="•"/>
            </a:pPr>
            <a:r>
              <a:rPr b="1" lang="en-US"/>
              <a:t>Folksonomies</a:t>
            </a:r>
            <a:r>
              <a:rPr lang="en-US"/>
              <a:t>:  user generated classifications that use tags to categorize and retrieve Web pages, photos, videos, and other Web content.</a:t>
            </a:r>
            <a:endParaRPr/>
          </a:p>
          <a:p>
            <a:pPr indent="-342900" lvl="0" marL="342900" rtl="0" algn="l">
              <a:spcBef>
                <a:spcPts val="352"/>
              </a:spcBef>
              <a:spcAft>
                <a:spcPts val="0"/>
              </a:spcAft>
              <a:buClr>
                <a:srgbClr val="6600CC"/>
              </a:buClr>
              <a:buSzPct val="100000"/>
              <a:buChar char="•"/>
            </a:pPr>
            <a:r>
              <a:rPr b="1" lang="en-US"/>
              <a:t>Geotagging</a:t>
            </a:r>
            <a:r>
              <a:rPr lang="en-US"/>
              <a:t>: a specific form of tagging referring to tagging information on maps (example: Google Maps allows users to add pictures and information, such as restaurant or hotel ratings, to maps).</a:t>
            </a:r>
            <a:endParaRPr/>
          </a:p>
          <a:p>
            <a:pPr indent="-342900" lvl="0" marL="342900" rtl="0" algn="l">
              <a:spcBef>
                <a:spcPts val="352"/>
              </a:spcBef>
              <a:spcAft>
                <a:spcPts val="0"/>
              </a:spcAft>
              <a:buClr>
                <a:srgbClr val="6600CC"/>
              </a:buClr>
              <a:buSzPct val="100000"/>
              <a:buChar char="•"/>
            </a:pPr>
            <a:r>
              <a:rPr b="1" lang="en-US"/>
              <a:t>Blog</a:t>
            </a:r>
            <a:r>
              <a:rPr lang="en-US"/>
              <a:t>: (short for weblog) a personal Web site, open to the public, in which the site creator expresses his or her feelings or opinions via a series of chronological events. </a:t>
            </a:r>
            <a:endParaRPr/>
          </a:p>
          <a:p>
            <a:pPr indent="-231140" lvl="0" marL="342900" rtl="0" algn="l">
              <a:spcBef>
                <a:spcPts val="352"/>
              </a:spcBef>
              <a:spcAft>
                <a:spcPts val="0"/>
              </a:spcAft>
              <a:buClr>
                <a:srgbClr val="6600CC"/>
              </a:buClr>
              <a:buSzPct val="1000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7"/>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85000" lnSpcReduction="10000"/>
          </a:bodyPr>
          <a:lstStyle/>
          <a:p>
            <a:pPr indent="0" lvl="0" marL="0" rtl="0" algn="l">
              <a:spcBef>
                <a:spcPts val="0"/>
              </a:spcBef>
              <a:spcAft>
                <a:spcPts val="0"/>
              </a:spcAft>
              <a:buClr>
                <a:srgbClr val="6600CC"/>
              </a:buClr>
              <a:buSzPct val="100000"/>
              <a:buNone/>
            </a:pPr>
            <a:r>
              <a:rPr lang="en-US"/>
              <a:t>Figure 8.1: Web Site of National Public Radio with RSS Toolbar</a:t>
            </a:r>
            <a:endParaRPr/>
          </a:p>
        </p:txBody>
      </p:sp>
      <p:pic>
        <p:nvPicPr>
          <p:cNvPr id="252" name="Google Shape;252;p17"/>
          <p:cNvPicPr preferRelativeResize="0"/>
          <p:nvPr>
            <p:ph idx="2" type="body"/>
          </p:nvPr>
        </p:nvPicPr>
        <p:blipFill rotWithShape="1">
          <a:blip r:embed="rId3">
            <a:alphaModFix/>
          </a:blip>
          <a:srcRect b="0" l="0" r="0" t="0"/>
          <a:stretch/>
        </p:blipFill>
        <p:spPr>
          <a:xfrm>
            <a:off x="1825699" y="1828800"/>
            <a:ext cx="5416401" cy="4800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7" name="Shape 257"/>
        <p:cNvGrpSpPr/>
        <p:nvPr/>
      </p:nvGrpSpPr>
      <p:grpSpPr>
        <a:xfrm>
          <a:off x="0" y="0"/>
          <a:ext cx="0" cy="0"/>
          <a:chOff x="0" y="0"/>
          <a:chExt cx="0" cy="0"/>
        </a:xfrm>
      </p:grpSpPr>
      <p:sp>
        <p:nvSpPr>
          <p:cNvPr id="258" name="Google Shape;258;p18"/>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Web 2.0 </a:t>
            </a:r>
            <a:br>
              <a:rPr lang="en-US"/>
            </a:br>
            <a:r>
              <a:rPr lang="en-US"/>
              <a:t>(continued)</a:t>
            </a:r>
            <a:endParaRPr/>
          </a:p>
        </p:txBody>
      </p:sp>
      <p:sp>
        <p:nvSpPr>
          <p:cNvPr id="259" name="Google Shape;259;p18"/>
          <p:cNvSpPr txBox="1"/>
          <p:nvPr>
            <p:ph idx="2" type="body"/>
          </p:nvPr>
        </p:nvSpPr>
        <p:spPr>
          <a:xfrm>
            <a:off x="76200" y="0"/>
            <a:ext cx="1981200" cy="15240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Clr>
                <a:srgbClr val="7F7F7F"/>
              </a:buClr>
              <a:buSzPts val="7200"/>
              <a:buNone/>
            </a:pPr>
            <a:r>
              <a:rPr lang="en-US"/>
              <a:t>8.1</a:t>
            </a:r>
            <a:endParaRPr/>
          </a:p>
        </p:txBody>
      </p:sp>
      <p:sp>
        <p:nvSpPr>
          <p:cNvPr id="260" name="Google Shape;260;p18"/>
          <p:cNvSpPr txBox="1"/>
          <p:nvPr>
            <p:ph idx="3" type="body"/>
          </p:nvPr>
        </p:nvSpPr>
        <p:spPr>
          <a:xfrm>
            <a:off x="1066800" y="2438400"/>
            <a:ext cx="7543800" cy="38100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rgbClr val="6600CC"/>
              </a:buClr>
              <a:buSzPts val="3200"/>
              <a:buChar char="•"/>
            </a:pPr>
            <a:r>
              <a:rPr lang="en-US"/>
              <a:t>Microblogging</a:t>
            </a:r>
            <a:endParaRPr/>
          </a:p>
          <a:p>
            <a:pPr indent="-342900" lvl="0" marL="342900" rtl="0" algn="l">
              <a:spcBef>
                <a:spcPts val="640"/>
              </a:spcBef>
              <a:spcAft>
                <a:spcPts val="0"/>
              </a:spcAft>
              <a:buClr>
                <a:srgbClr val="6600CC"/>
              </a:buClr>
              <a:buSzPts val="3200"/>
              <a:buChar char="•"/>
            </a:pPr>
            <a:r>
              <a:rPr lang="en-US"/>
              <a:t>Wikis</a:t>
            </a:r>
            <a:endParaRPr/>
          </a:p>
          <a:p>
            <a:pPr indent="-342900" lvl="0" marL="342900" rtl="0" algn="l">
              <a:spcBef>
                <a:spcPts val="640"/>
              </a:spcBef>
              <a:spcAft>
                <a:spcPts val="0"/>
              </a:spcAft>
              <a:buClr>
                <a:srgbClr val="6600CC"/>
              </a:buClr>
              <a:buSzPts val="3200"/>
              <a:buChar char="•"/>
            </a:pPr>
            <a:r>
              <a:rPr lang="en-US"/>
              <a:t>Social Networking Web Sites</a:t>
            </a:r>
            <a:endParaRPr/>
          </a:p>
          <a:p>
            <a:pPr indent="-342900" lvl="0" marL="342900" rtl="0" algn="l">
              <a:spcBef>
                <a:spcPts val="640"/>
              </a:spcBef>
              <a:spcAft>
                <a:spcPts val="0"/>
              </a:spcAft>
              <a:buClr>
                <a:srgbClr val="6600CC"/>
              </a:buClr>
              <a:buSzPts val="3200"/>
              <a:buChar char="•"/>
            </a:pPr>
            <a:r>
              <a:rPr lang="en-US"/>
              <a:t>Enterprise Social Networks</a:t>
            </a:r>
            <a:endParaRPr/>
          </a:p>
          <a:p>
            <a:pPr indent="-342900" lvl="0" marL="342900" rtl="0" algn="l">
              <a:spcBef>
                <a:spcPts val="640"/>
              </a:spcBef>
              <a:spcAft>
                <a:spcPts val="0"/>
              </a:spcAft>
              <a:buClr>
                <a:srgbClr val="6600CC"/>
              </a:buClr>
              <a:buSzPts val="3200"/>
              <a:buChar char="•"/>
            </a:pPr>
            <a:r>
              <a:rPr lang="en-US"/>
              <a:t>Mashups</a:t>
            </a:r>
            <a:endParaRPr/>
          </a:p>
          <a:p>
            <a:pPr indent="-139700" lvl="0" marL="342900" rtl="0" algn="l">
              <a:spcBef>
                <a:spcPts val="640"/>
              </a:spcBef>
              <a:spcAft>
                <a:spcPts val="0"/>
              </a:spcAft>
              <a:buClr>
                <a:srgbClr val="6600CC"/>
              </a:buClr>
              <a:buSzPts val="3200"/>
              <a:buNone/>
            </a:pPr>
            <a:r>
              <a:t/>
            </a:r>
            <a:endParaRPr/>
          </a:p>
        </p:txBody>
      </p:sp>
      <p:pic>
        <p:nvPicPr>
          <p:cNvPr id="261" name="Google Shape;261;p18"/>
          <p:cNvPicPr preferRelativeResize="0"/>
          <p:nvPr/>
        </p:nvPicPr>
        <p:blipFill rotWithShape="1">
          <a:blip r:embed="rId3">
            <a:alphaModFix/>
          </a:blip>
          <a:srcRect b="0" l="0" r="0" t="0"/>
          <a:stretch/>
        </p:blipFill>
        <p:spPr>
          <a:xfrm>
            <a:off x="5781675" y="321089"/>
            <a:ext cx="2981325" cy="326031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9"/>
          <p:cNvSpPr txBox="1"/>
          <p:nvPr>
            <p:ph idx="1" type="subTitle"/>
          </p:nvPr>
        </p:nvSpPr>
        <p:spPr>
          <a:xfrm>
            <a:off x="8382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Web 2.0(continued)</a:t>
            </a:r>
            <a:endParaRPr/>
          </a:p>
        </p:txBody>
      </p:sp>
      <p:sp>
        <p:nvSpPr>
          <p:cNvPr id="268" name="Google Shape;268;p19"/>
          <p:cNvSpPr txBox="1"/>
          <p:nvPr>
            <p:ph idx="3" type="body"/>
          </p:nvPr>
        </p:nvSpPr>
        <p:spPr>
          <a:xfrm>
            <a:off x="381000" y="1981200"/>
            <a:ext cx="8534400" cy="4267200"/>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l">
              <a:spcBef>
                <a:spcPts val="0"/>
              </a:spcBef>
              <a:spcAft>
                <a:spcPts val="0"/>
              </a:spcAft>
              <a:buClr>
                <a:srgbClr val="6600CC"/>
              </a:buClr>
              <a:buSzPct val="100000"/>
              <a:buChar char="•"/>
            </a:pPr>
            <a:r>
              <a:rPr b="1" lang="en-US"/>
              <a:t>Microblogging</a:t>
            </a:r>
            <a:r>
              <a:rPr lang="en-US"/>
              <a:t>: a form of blogging that allows users to write short messages (or capture an image or embedded video) and publish them (Example: Twitter).</a:t>
            </a:r>
            <a:endParaRPr/>
          </a:p>
          <a:p>
            <a:pPr indent="-342900" lvl="0" marL="342900" rtl="0" algn="l">
              <a:spcBef>
                <a:spcPts val="400"/>
              </a:spcBef>
              <a:spcAft>
                <a:spcPts val="0"/>
              </a:spcAft>
              <a:buClr>
                <a:srgbClr val="6600CC"/>
              </a:buClr>
              <a:buSzPct val="100000"/>
              <a:buChar char="•"/>
            </a:pPr>
            <a:r>
              <a:rPr b="1" lang="en-US"/>
              <a:t>Wiki</a:t>
            </a:r>
            <a:r>
              <a:rPr lang="en-US"/>
              <a:t>: a Web site made up entirely of user generated content (Example: Wikipedia.com).</a:t>
            </a:r>
            <a:endParaRPr/>
          </a:p>
          <a:p>
            <a:pPr indent="-342900" lvl="0" marL="342900" rtl="0" algn="l">
              <a:spcBef>
                <a:spcPts val="400"/>
              </a:spcBef>
              <a:spcAft>
                <a:spcPts val="0"/>
              </a:spcAft>
              <a:buClr>
                <a:srgbClr val="6600CC"/>
              </a:buClr>
              <a:buSzPct val="100000"/>
              <a:buChar char="•"/>
            </a:pPr>
            <a:r>
              <a:rPr b="1" lang="en-US"/>
              <a:t>Social Network</a:t>
            </a:r>
            <a:r>
              <a:rPr lang="en-US"/>
              <a:t>: a social structure composed of individuals, groups, or organizations linked by values, visions, ideas, financial exchange, friendship, kinship, conflict, or trade.</a:t>
            </a:r>
            <a:endParaRPr/>
          </a:p>
          <a:p>
            <a:pPr indent="-342900" lvl="0" marL="342900" rtl="0" algn="l">
              <a:spcBef>
                <a:spcPts val="400"/>
              </a:spcBef>
              <a:spcAft>
                <a:spcPts val="0"/>
              </a:spcAft>
              <a:buClr>
                <a:srgbClr val="6600CC"/>
              </a:buClr>
              <a:buSzPct val="100000"/>
              <a:buChar char="•"/>
            </a:pPr>
            <a:r>
              <a:rPr b="1" lang="en-US"/>
              <a:t>Social Networking</a:t>
            </a:r>
            <a:r>
              <a:rPr lang="en-US"/>
              <a:t>: refers to activities performed using social software tools (e.g., blogging) or social networking features (e.g., media sharing).</a:t>
            </a:r>
            <a:endParaRPr/>
          </a:p>
          <a:p>
            <a:pPr indent="-342900" lvl="0" marL="342900" rtl="0" algn="l">
              <a:spcBef>
                <a:spcPts val="400"/>
              </a:spcBef>
              <a:spcAft>
                <a:spcPts val="0"/>
              </a:spcAft>
              <a:buClr>
                <a:srgbClr val="6600CC"/>
              </a:buClr>
              <a:buSzPct val="100000"/>
              <a:buChar char="•"/>
            </a:pPr>
            <a:r>
              <a:rPr b="1" lang="en-US"/>
              <a:t>Social Graph</a:t>
            </a:r>
            <a:r>
              <a:rPr lang="en-US"/>
              <a:t>: the map of a single member of a social network comprised of all relevant links or connections among the greater social network.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
          <p:cNvSpPr txBox="1"/>
          <p:nvPr>
            <p:ph type="title"/>
          </p:nvPr>
        </p:nvSpPr>
        <p:spPr>
          <a:xfrm>
            <a:off x="457200" y="228600"/>
            <a:ext cx="82296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0CCFF"/>
              </a:buClr>
              <a:buSzPts val="4400"/>
              <a:buFont typeface="Verdana"/>
              <a:buNone/>
            </a:pPr>
            <a:r>
              <a:rPr lang="en-US"/>
              <a:t>CHAPTER OUTLINE</a:t>
            </a:r>
            <a:endParaRPr/>
          </a:p>
        </p:txBody>
      </p:sp>
      <p:sp>
        <p:nvSpPr>
          <p:cNvPr id="151" name="Google Shape;151;p2"/>
          <p:cNvSpPr txBox="1"/>
          <p:nvPr>
            <p:ph idx="1" type="body"/>
          </p:nvPr>
        </p:nvSpPr>
        <p:spPr>
          <a:xfrm>
            <a:off x="457200" y="1371600"/>
            <a:ext cx="8229600" cy="4754563"/>
          </a:xfrm>
          <a:prstGeom prst="rect">
            <a:avLst/>
          </a:prstGeom>
          <a:noFill/>
          <a:ln>
            <a:noFill/>
          </a:ln>
        </p:spPr>
        <p:txBody>
          <a:bodyPr anchorCtr="0" anchor="t" bIns="45700" lIns="91425" spcFirstLastPara="1" rIns="91425" wrap="square" tIns="45700">
            <a:normAutofit/>
          </a:bodyPr>
          <a:lstStyle/>
          <a:p>
            <a:pPr indent="-514350" lvl="0" marL="514350" rtl="0" algn="l">
              <a:lnSpc>
                <a:spcPct val="150000"/>
              </a:lnSpc>
              <a:spcBef>
                <a:spcPts val="0"/>
              </a:spcBef>
              <a:spcAft>
                <a:spcPts val="0"/>
              </a:spcAft>
              <a:buSzPts val="2400"/>
              <a:buAutoNum type="arabicPeriod"/>
            </a:pPr>
            <a:r>
              <a:rPr lang="en-US" sz="2400"/>
              <a:t>Web 2.0</a:t>
            </a:r>
            <a:endParaRPr sz="2400"/>
          </a:p>
          <a:p>
            <a:pPr indent="-514350" lvl="0" marL="514350" rtl="0" algn="l">
              <a:lnSpc>
                <a:spcPct val="150000"/>
              </a:lnSpc>
              <a:spcBef>
                <a:spcPts val="480"/>
              </a:spcBef>
              <a:spcAft>
                <a:spcPts val="0"/>
              </a:spcAft>
              <a:buSzPts val="2400"/>
              <a:buAutoNum type="arabicPeriod"/>
            </a:pPr>
            <a:r>
              <a:rPr lang="en-US" sz="2400"/>
              <a:t>Fundamentals of Social Computing in Business</a:t>
            </a:r>
            <a:endParaRPr sz="2400"/>
          </a:p>
          <a:p>
            <a:pPr indent="-514350" lvl="0" marL="514350" rtl="0" algn="l">
              <a:lnSpc>
                <a:spcPct val="150000"/>
              </a:lnSpc>
              <a:spcBef>
                <a:spcPts val="480"/>
              </a:spcBef>
              <a:spcAft>
                <a:spcPts val="0"/>
              </a:spcAft>
              <a:buSzPts val="2400"/>
              <a:buAutoNum type="arabicPeriod"/>
            </a:pPr>
            <a:r>
              <a:rPr lang="en-US" sz="2400"/>
              <a:t>Social Computing in Business: Shopping</a:t>
            </a:r>
            <a:endParaRPr sz="2400"/>
          </a:p>
          <a:p>
            <a:pPr indent="-514350" lvl="0" marL="514350" rtl="0" algn="l">
              <a:lnSpc>
                <a:spcPct val="150000"/>
              </a:lnSpc>
              <a:spcBef>
                <a:spcPts val="480"/>
              </a:spcBef>
              <a:spcAft>
                <a:spcPts val="0"/>
              </a:spcAft>
              <a:buSzPts val="2400"/>
              <a:buAutoNum type="arabicPeriod"/>
            </a:pPr>
            <a:r>
              <a:rPr lang="en-US" sz="2400"/>
              <a:t>Social Computing in Business: Marketing</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0"/>
          <p:cNvSpPr txBox="1"/>
          <p:nvPr>
            <p:ph idx="1" type="subTitle"/>
          </p:nvPr>
        </p:nvSpPr>
        <p:spPr>
          <a:xfrm>
            <a:off x="8382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Web 2.0(continued)</a:t>
            </a:r>
            <a:endParaRPr/>
          </a:p>
        </p:txBody>
      </p:sp>
      <p:sp>
        <p:nvSpPr>
          <p:cNvPr id="275" name="Google Shape;275;p20"/>
          <p:cNvSpPr txBox="1"/>
          <p:nvPr>
            <p:ph idx="3" type="body"/>
          </p:nvPr>
        </p:nvSpPr>
        <p:spPr>
          <a:xfrm>
            <a:off x="381000" y="1981200"/>
            <a:ext cx="8534400" cy="48768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spcBef>
                <a:spcPts val="0"/>
              </a:spcBef>
              <a:spcAft>
                <a:spcPts val="0"/>
              </a:spcAft>
              <a:buClr>
                <a:srgbClr val="6600CC"/>
              </a:buClr>
              <a:buSzPct val="100000"/>
              <a:buChar char="•"/>
            </a:pPr>
            <a:r>
              <a:rPr b="1" lang="en-US"/>
              <a:t>Social Capital</a:t>
            </a:r>
            <a:r>
              <a:rPr lang="en-US"/>
              <a:t>: refers to the number of connections an individual person has within and between social networks.</a:t>
            </a:r>
            <a:endParaRPr/>
          </a:p>
          <a:p>
            <a:pPr indent="-342900" lvl="0" marL="342900" rtl="0" algn="l">
              <a:spcBef>
                <a:spcPts val="448"/>
              </a:spcBef>
              <a:spcAft>
                <a:spcPts val="0"/>
              </a:spcAft>
              <a:buClr>
                <a:srgbClr val="6600CC"/>
              </a:buClr>
              <a:buSzPct val="100000"/>
              <a:buChar char="•"/>
            </a:pPr>
            <a:r>
              <a:rPr b="1" lang="en-US"/>
              <a:t>Social Networking Web Sites</a:t>
            </a:r>
            <a:r>
              <a:rPr lang="en-US"/>
              <a:t>: web sites that allow participants to create their own profile page for free allowing them to post blog entries, pictures, video, music and/or share ideas.</a:t>
            </a:r>
            <a:endParaRPr/>
          </a:p>
          <a:p>
            <a:pPr indent="-342900" lvl="0" marL="342900" rtl="0" algn="l">
              <a:spcBef>
                <a:spcPts val="448"/>
              </a:spcBef>
              <a:spcAft>
                <a:spcPts val="0"/>
              </a:spcAft>
              <a:buClr>
                <a:srgbClr val="6600CC"/>
              </a:buClr>
              <a:buSzPct val="100000"/>
              <a:buChar char="•"/>
            </a:pPr>
            <a:r>
              <a:rPr b="1" lang="en-US"/>
              <a:t>Enterprise Social Networks</a:t>
            </a:r>
            <a:r>
              <a:rPr lang="en-US"/>
              <a:t>: business-oriented social networks (public or private) designed to support networking and community building, social collaboration, social publishing, Social intelligence and social analytics.</a:t>
            </a:r>
            <a:endParaRPr/>
          </a:p>
          <a:p>
            <a:pPr indent="-342900" lvl="0" marL="342900" rtl="0" algn="l">
              <a:spcBef>
                <a:spcPts val="448"/>
              </a:spcBef>
              <a:spcAft>
                <a:spcPts val="0"/>
              </a:spcAft>
              <a:buClr>
                <a:srgbClr val="6600CC"/>
              </a:buClr>
              <a:buSzPct val="100000"/>
              <a:buChar char="•"/>
            </a:pPr>
            <a:r>
              <a:rPr b="1" lang="en-US"/>
              <a:t>Mashups</a:t>
            </a:r>
            <a:r>
              <a:rPr lang="en-US"/>
              <a:t>: a Web site that takes different content from a number of other Web sites and mixes them together to create a new kind of content.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1"/>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92500"/>
          </a:bodyPr>
          <a:lstStyle/>
          <a:p>
            <a:pPr indent="0" lvl="0" marL="0" rtl="0" algn="l">
              <a:spcBef>
                <a:spcPts val="0"/>
              </a:spcBef>
              <a:spcAft>
                <a:spcPts val="0"/>
              </a:spcAft>
              <a:buClr>
                <a:srgbClr val="6600CC"/>
              </a:buClr>
              <a:buSzPct val="100000"/>
              <a:buNone/>
            </a:pPr>
            <a:r>
              <a:rPr lang="en-US"/>
              <a:t>Figure 8.2: Google Maps is a Classic Example of a Mashup</a:t>
            </a:r>
            <a:endParaRPr/>
          </a:p>
        </p:txBody>
      </p:sp>
      <p:pic>
        <p:nvPicPr>
          <p:cNvPr id="281" name="Google Shape;281;p21"/>
          <p:cNvPicPr preferRelativeResize="0"/>
          <p:nvPr>
            <p:ph idx="2" type="body"/>
          </p:nvPr>
        </p:nvPicPr>
        <p:blipFill rotWithShape="1">
          <a:blip r:embed="rId3">
            <a:alphaModFix/>
          </a:blip>
          <a:srcRect b="0" l="0" r="0" t="0"/>
          <a:stretch/>
        </p:blipFill>
        <p:spPr>
          <a:xfrm>
            <a:off x="707136" y="1828800"/>
            <a:ext cx="7653528" cy="4800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2"/>
          <p:cNvSpPr txBox="1"/>
          <p:nvPr>
            <p:ph idx="1" type="subTitle"/>
          </p:nvPr>
        </p:nvSpPr>
        <p:spPr>
          <a:xfrm>
            <a:off x="0" y="609600"/>
            <a:ext cx="10668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Fundamentals of Social Computing in Business</a:t>
            </a:r>
            <a:endParaRPr sz="3600"/>
          </a:p>
        </p:txBody>
      </p:sp>
      <p:sp>
        <p:nvSpPr>
          <p:cNvPr id="288" name="Google Shape;288;p22"/>
          <p:cNvSpPr txBox="1"/>
          <p:nvPr>
            <p:ph idx="3" type="body"/>
          </p:nvPr>
        </p:nvSpPr>
        <p:spPr>
          <a:xfrm>
            <a:off x="381000" y="1905000"/>
            <a:ext cx="8382000" cy="48006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6600CC"/>
              </a:buClr>
              <a:buSzPts val="2400"/>
              <a:buChar char="•"/>
            </a:pPr>
            <a:r>
              <a:rPr b="1" lang="en-US" sz="2400"/>
              <a:t>Social Commerce</a:t>
            </a:r>
            <a:r>
              <a:rPr lang="en-US" sz="2400"/>
              <a:t>: the delivery of electronic commerce activities and transactions through social computing. </a:t>
            </a:r>
            <a:endParaRPr sz="2400"/>
          </a:p>
          <a:p>
            <a:pPr indent="-342900" lvl="0" marL="342900" rtl="0" algn="l">
              <a:spcBef>
                <a:spcPts val="480"/>
              </a:spcBef>
              <a:spcAft>
                <a:spcPts val="0"/>
              </a:spcAft>
              <a:buClr>
                <a:srgbClr val="6600CC"/>
              </a:buClr>
              <a:buSzPts val="2400"/>
              <a:buChar char="•"/>
            </a:pPr>
            <a:r>
              <a:rPr lang="en-US" sz="2400"/>
              <a:t>Social commerce also supports social interactions and user contributions, allowing customers to participate actively in the marketing and selling of products and services in online marketplaces and communities.</a:t>
            </a:r>
            <a:endParaRPr sz="2400"/>
          </a:p>
          <a:p>
            <a:pPr indent="-342900" lvl="0" marL="342900" rtl="0" algn="l">
              <a:spcBef>
                <a:spcPts val="480"/>
              </a:spcBef>
              <a:spcAft>
                <a:spcPts val="0"/>
              </a:spcAft>
              <a:buClr>
                <a:srgbClr val="6600CC"/>
              </a:buClr>
              <a:buSzPts val="2400"/>
              <a:buChar char="•"/>
            </a:pPr>
            <a:r>
              <a:rPr lang="en-US" sz="2400"/>
              <a:t>-- Benefits to Customers</a:t>
            </a:r>
            <a:endParaRPr sz="2400"/>
          </a:p>
          <a:p>
            <a:pPr indent="-342900" lvl="0" marL="342900" rtl="0" algn="l">
              <a:spcBef>
                <a:spcPts val="480"/>
              </a:spcBef>
              <a:spcAft>
                <a:spcPts val="0"/>
              </a:spcAft>
              <a:buClr>
                <a:srgbClr val="6600CC"/>
              </a:buClr>
              <a:buSzPts val="2400"/>
              <a:buChar char="•"/>
            </a:pPr>
            <a:r>
              <a:rPr lang="en-US" sz="2400"/>
              <a:t>-- Benefits to Businesses</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3"/>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Social Commerce: </a:t>
            </a:r>
            <a:br>
              <a:rPr lang="en-US"/>
            </a:br>
            <a:r>
              <a:rPr lang="en-US"/>
              <a:t>Benefits to Customers</a:t>
            </a:r>
            <a:endParaRPr/>
          </a:p>
        </p:txBody>
      </p:sp>
      <p:sp>
        <p:nvSpPr>
          <p:cNvPr id="295" name="Google Shape;295;p23"/>
          <p:cNvSpPr txBox="1"/>
          <p:nvPr>
            <p:ph idx="2" type="body"/>
          </p:nvPr>
        </p:nvSpPr>
        <p:spPr>
          <a:xfrm>
            <a:off x="457200" y="1828800"/>
            <a:ext cx="8153400" cy="48006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US"/>
              <a:t>Better and faster vendor responses to complaints (on Twitter, Facebook, and YouTube)</a:t>
            </a:r>
            <a:endParaRPr/>
          </a:p>
          <a:p>
            <a:pPr indent="-342900" lvl="0" marL="342900" rtl="0" algn="l">
              <a:spcBef>
                <a:spcPts val="592"/>
              </a:spcBef>
              <a:spcAft>
                <a:spcPts val="0"/>
              </a:spcAft>
              <a:buClr>
                <a:schemeClr val="dk1"/>
              </a:buClr>
              <a:buSzPct val="100000"/>
              <a:buChar char="•"/>
            </a:pPr>
            <a:r>
              <a:rPr lang="en-US"/>
              <a:t>Customers can assist other customers (e.g., in online forums)</a:t>
            </a:r>
            <a:endParaRPr/>
          </a:p>
          <a:p>
            <a:pPr indent="-342900" lvl="0" marL="342900" rtl="0" algn="l">
              <a:spcBef>
                <a:spcPts val="592"/>
              </a:spcBef>
              <a:spcAft>
                <a:spcPts val="0"/>
              </a:spcAft>
              <a:buClr>
                <a:schemeClr val="dk1"/>
              </a:buClr>
              <a:buSzPct val="100000"/>
              <a:buChar char="•"/>
            </a:pPr>
            <a:r>
              <a:rPr lang="en-US"/>
              <a:t>Customers’ expectations can be met more fully and quickly</a:t>
            </a:r>
            <a:endParaRPr/>
          </a:p>
          <a:p>
            <a:pPr indent="-342900" lvl="0" marL="342900" rtl="0" algn="l">
              <a:spcBef>
                <a:spcPts val="592"/>
              </a:spcBef>
              <a:spcAft>
                <a:spcPts val="0"/>
              </a:spcAft>
              <a:buClr>
                <a:schemeClr val="dk1"/>
              </a:buClr>
              <a:buSzPct val="100000"/>
              <a:buChar char="•"/>
            </a:pPr>
            <a:r>
              <a:rPr lang="en-US"/>
              <a:t>Customers can easily search, link, chat, and buy while staying on a social network’s page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4"/>
          <p:cNvSpPr txBox="1"/>
          <p:nvPr>
            <p:ph idx="2" type="body"/>
          </p:nvPr>
        </p:nvSpPr>
        <p:spPr>
          <a:xfrm>
            <a:off x="457200" y="1828800"/>
            <a:ext cx="8153400" cy="48006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US"/>
              <a:t>Can test new products and ideas quickly and inexpensively</a:t>
            </a:r>
            <a:endParaRPr/>
          </a:p>
          <a:p>
            <a:pPr indent="-342900" lvl="0" marL="342900" rtl="0" algn="l">
              <a:spcBef>
                <a:spcPts val="592"/>
              </a:spcBef>
              <a:spcAft>
                <a:spcPts val="0"/>
              </a:spcAft>
              <a:buClr>
                <a:schemeClr val="dk1"/>
              </a:buClr>
              <a:buSzPct val="100000"/>
              <a:buChar char="•"/>
            </a:pPr>
            <a:r>
              <a:rPr lang="en-US"/>
              <a:t>Learn a lot about their customers</a:t>
            </a:r>
            <a:endParaRPr/>
          </a:p>
          <a:p>
            <a:pPr indent="-342900" lvl="0" marL="342900" rtl="0" algn="l">
              <a:spcBef>
                <a:spcPts val="592"/>
              </a:spcBef>
              <a:spcAft>
                <a:spcPts val="0"/>
              </a:spcAft>
              <a:buClr>
                <a:schemeClr val="dk1"/>
              </a:buClr>
              <a:buSzPct val="100000"/>
              <a:buChar char="•"/>
            </a:pPr>
            <a:r>
              <a:rPr lang="en-US"/>
              <a:t>Identify problems quickly and lessen customer anger</a:t>
            </a:r>
            <a:endParaRPr/>
          </a:p>
          <a:p>
            <a:pPr indent="-342900" lvl="0" marL="342900" rtl="0" algn="l">
              <a:spcBef>
                <a:spcPts val="592"/>
              </a:spcBef>
              <a:spcAft>
                <a:spcPts val="0"/>
              </a:spcAft>
              <a:buClr>
                <a:schemeClr val="dk1"/>
              </a:buClr>
              <a:buSzPct val="100000"/>
              <a:buChar char="•"/>
            </a:pPr>
            <a:r>
              <a:rPr lang="en-US"/>
              <a:t>Learn about customers’ experiences via rapid feedback</a:t>
            </a:r>
            <a:endParaRPr/>
          </a:p>
          <a:p>
            <a:pPr indent="-342900" lvl="0" marL="342900" rtl="0" algn="l">
              <a:spcBef>
                <a:spcPts val="592"/>
              </a:spcBef>
              <a:spcAft>
                <a:spcPts val="0"/>
              </a:spcAft>
              <a:buClr>
                <a:schemeClr val="dk1"/>
              </a:buClr>
              <a:buSzPct val="100000"/>
              <a:buChar char="•"/>
            </a:pPr>
            <a:r>
              <a:rPr lang="en-US"/>
              <a:t>Increase sales when customers discuss products positively on social networking site</a:t>
            </a:r>
            <a:endParaRPr/>
          </a:p>
        </p:txBody>
      </p:sp>
      <p:sp>
        <p:nvSpPr>
          <p:cNvPr id="302" name="Google Shape;302;p24"/>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Social Commerce: </a:t>
            </a:r>
            <a:br>
              <a:rPr lang="en-US"/>
            </a:br>
            <a:r>
              <a:rPr lang="en-US"/>
              <a:t>Benefits to Businesses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5"/>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92500"/>
          </a:bodyPr>
          <a:lstStyle/>
          <a:p>
            <a:pPr indent="0" lvl="0" marL="0" rtl="0" algn="l">
              <a:spcBef>
                <a:spcPts val="0"/>
              </a:spcBef>
              <a:spcAft>
                <a:spcPts val="0"/>
              </a:spcAft>
              <a:buClr>
                <a:srgbClr val="6600CC"/>
              </a:buClr>
              <a:buSzPct val="100000"/>
              <a:buNone/>
            </a:pPr>
            <a:r>
              <a:rPr lang="en-US"/>
              <a:t>Social Commerce: </a:t>
            </a:r>
            <a:br>
              <a:rPr lang="en-US"/>
            </a:br>
            <a:r>
              <a:rPr lang="en-US"/>
              <a:t>Benefits to Businesses (Con’t)</a:t>
            </a:r>
            <a:endParaRPr/>
          </a:p>
        </p:txBody>
      </p:sp>
      <p:sp>
        <p:nvSpPr>
          <p:cNvPr id="309" name="Google Shape;309;p25"/>
          <p:cNvSpPr txBox="1"/>
          <p:nvPr>
            <p:ph idx="2" type="body"/>
          </p:nvPr>
        </p:nvSpPr>
        <p:spPr>
          <a:xfrm>
            <a:off x="457200" y="1828800"/>
            <a:ext cx="8153400" cy="4800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Create more effective marketing campaigns and brand awareness</a:t>
            </a:r>
            <a:endParaRPr/>
          </a:p>
          <a:p>
            <a:pPr indent="-342900" lvl="0" marL="342900" rtl="0" algn="l">
              <a:spcBef>
                <a:spcPts val="640"/>
              </a:spcBef>
              <a:spcAft>
                <a:spcPts val="0"/>
              </a:spcAft>
              <a:buClr>
                <a:schemeClr val="dk1"/>
              </a:buClr>
              <a:buSzPts val="3200"/>
              <a:buChar char="•"/>
            </a:pPr>
            <a:r>
              <a:rPr lang="en-US"/>
              <a:t>Use low-cost user-generated content, for example, in marketing campaigns</a:t>
            </a:r>
            <a:endParaRPr/>
          </a:p>
          <a:p>
            <a:pPr indent="-342900" lvl="0" marL="342900" rtl="0" algn="l">
              <a:spcBef>
                <a:spcPts val="640"/>
              </a:spcBef>
              <a:spcAft>
                <a:spcPts val="0"/>
              </a:spcAft>
              <a:buClr>
                <a:schemeClr val="dk1"/>
              </a:buClr>
              <a:buSzPts val="3200"/>
              <a:buChar char="•"/>
            </a:pPr>
            <a:r>
              <a:rPr lang="en-US"/>
              <a:t>Obtain free advertising through viral marketing</a:t>
            </a:r>
            <a:endParaRPr/>
          </a:p>
          <a:p>
            <a:pPr indent="-342900" lvl="0" marL="342900" rtl="0" algn="l">
              <a:spcBef>
                <a:spcPts val="640"/>
              </a:spcBef>
              <a:spcAft>
                <a:spcPts val="0"/>
              </a:spcAft>
              <a:buClr>
                <a:schemeClr val="dk1"/>
              </a:buClr>
              <a:buSzPts val="3200"/>
              <a:buChar char="•"/>
            </a:pPr>
            <a:r>
              <a:rPr lang="en-US"/>
              <a:t>Identify and reward influential brand advocates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3" name="Shape 313"/>
        <p:cNvGrpSpPr/>
        <p:nvPr/>
      </p:nvGrpSpPr>
      <p:grpSpPr>
        <a:xfrm>
          <a:off x="0" y="0"/>
          <a:ext cx="0" cy="0"/>
          <a:chOff x="0" y="0"/>
          <a:chExt cx="0" cy="0"/>
        </a:xfrm>
      </p:grpSpPr>
      <p:sp>
        <p:nvSpPr>
          <p:cNvPr id="314" name="Google Shape;314;p26"/>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6600CC"/>
              </a:buClr>
              <a:buSzPts val="4400"/>
              <a:buNone/>
            </a:pPr>
            <a:r>
              <a:rPr lang="en-US"/>
              <a:t>Table 8.2: Potential Benefits of Social Commerce</a:t>
            </a:r>
            <a:endParaRPr/>
          </a:p>
        </p:txBody>
      </p:sp>
      <p:pic>
        <p:nvPicPr>
          <p:cNvPr id="315" name="Google Shape;315;p26"/>
          <p:cNvPicPr preferRelativeResize="0"/>
          <p:nvPr>
            <p:ph idx="2" type="body"/>
          </p:nvPr>
        </p:nvPicPr>
        <p:blipFill rotWithShape="1">
          <a:blip r:embed="rId3">
            <a:alphaModFix/>
          </a:blip>
          <a:srcRect b="0" l="0" r="0" t="0"/>
          <a:stretch/>
        </p:blipFill>
        <p:spPr>
          <a:xfrm>
            <a:off x="1103728" y="1828800"/>
            <a:ext cx="6860344" cy="48006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 name="Shape 319"/>
        <p:cNvGrpSpPr/>
        <p:nvPr/>
      </p:nvGrpSpPr>
      <p:grpSpPr>
        <a:xfrm>
          <a:off x="0" y="0"/>
          <a:ext cx="0" cy="0"/>
          <a:chOff x="0" y="0"/>
          <a:chExt cx="0" cy="0"/>
        </a:xfrm>
      </p:grpSpPr>
      <p:sp>
        <p:nvSpPr>
          <p:cNvPr id="320" name="Google Shape;320;p27"/>
          <p:cNvSpPr txBox="1"/>
          <p:nvPr>
            <p:ph idx="1" type="body"/>
          </p:nvPr>
        </p:nvSpPr>
        <p:spPr>
          <a:xfrm>
            <a:off x="1295400" y="635296"/>
            <a:ext cx="77724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 ABOUT BUSINESS 8.2</a:t>
            </a:r>
            <a:endParaRPr/>
          </a:p>
        </p:txBody>
      </p:sp>
      <p:sp>
        <p:nvSpPr>
          <p:cNvPr id="321" name="Google Shape;321;p27"/>
          <p:cNvSpPr txBox="1"/>
          <p:nvPr>
            <p:ph idx="2" type="body"/>
          </p:nvPr>
        </p:nvSpPr>
        <p:spPr>
          <a:xfrm>
            <a:off x="609600" y="1828800"/>
            <a:ext cx="8001000" cy="4419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Trip to Europe: Cancelled</a:t>
            </a:r>
            <a:endParaRPr/>
          </a:p>
          <a:p>
            <a:pPr indent="-514350" lvl="1" marL="971550" rtl="0" algn="l">
              <a:spcBef>
                <a:spcPts val="480"/>
              </a:spcBef>
              <a:spcAft>
                <a:spcPts val="0"/>
              </a:spcAft>
              <a:buSzPts val="2400"/>
              <a:buAutoNum type="arabicPeriod"/>
            </a:pPr>
            <a:r>
              <a:rPr lang="en-US"/>
              <a:t>Should you be careful of what you post on Facebook? Support your answer in relation to this case.</a:t>
            </a:r>
            <a:endParaRPr/>
          </a:p>
          <a:p>
            <a:pPr indent="-514350" lvl="1" marL="971550" rtl="0" algn="l">
              <a:spcBef>
                <a:spcPts val="480"/>
              </a:spcBef>
              <a:spcAft>
                <a:spcPts val="0"/>
              </a:spcAft>
              <a:buSzPts val="2400"/>
              <a:buAutoNum type="arabicPeriod"/>
            </a:pPr>
            <a:r>
              <a:rPr lang="en-US"/>
              <a:t>What mistake did the parents make when they informed Dana about the settlement? Telling her at all? Not telling her about the dangers of posting details on social media?</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6" name="Shape 326"/>
        <p:cNvGrpSpPr/>
        <p:nvPr/>
      </p:nvGrpSpPr>
      <p:grpSpPr>
        <a:xfrm>
          <a:off x="0" y="0"/>
          <a:ext cx="0" cy="0"/>
          <a:chOff x="0" y="0"/>
          <a:chExt cx="0" cy="0"/>
        </a:xfrm>
      </p:grpSpPr>
      <p:sp>
        <p:nvSpPr>
          <p:cNvPr id="327" name="Google Shape;327;p28"/>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Social Computing in Business: Shopping</a:t>
            </a:r>
            <a:endParaRPr/>
          </a:p>
        </p:txBody>
      </p:sp>
      <p:sp>
        <p:nvSpPr>
          <p:cNvPr id="328" name="Google Shape;328;p28"/>
          <p:cNvSpPr txBox="1"/>
          <p:nvPr>
            <p:ph idx="3" type="body"/>
          </p:nvPr>
        </p:nvSpPr>
        <p:spPr>
          <a:xfrm>
            <a:off x="1066800" y="2438400"/>
            <a:ext cx="7543800" cy="38100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rgbClr val="6600CC"/>
              </a:buClr>
              <a:buSzPts val="3200"/>
              <a:buChar char="•"/>
            </a:pPr>
            <a:r>
              <a:rPr lang="en-US"/>
              <a:t>Ratings, Reviews, and Recommendations</a:t>
            </a:r>
            <a:endParaRPr/>
          </a:p>
          <a:p>
            <a:pPr indent="-342900" lvl="0" marL="342900" rtl="0" algn="l">
              <a:spcBef>
                <a:spcPts val="640"/>
              </a:spcBef>
              <a:spcAft>
                <a:spcPts val="0"/>
              </a:spcAft>
              <a:buClr>
                <a:srgbClr val="6600CC"/>
              </a:buClr>
              <a:buSzPts val="3200"/>
              <a:buChar char="•"/>
            </a:pPr>
            <a:r>
              <a:rPr lang="en-US"/>
              <a:t>Group Shopping</a:t>
            </a:r>
            <a:endParaRPr/>
          </a:p>
          <a:p>
            <a:pPr indent="-342900" lvl="0" marL="342900" rtl="0" algn="l">
              <a:spcBef>
                <a:spcPts val="640"/>
              </a:spcBef>
              <a:spcAft>
                <a:spcPts val="0"/>
              </a:spcAft>
              <a:buClr>
                <a:srgbClr val="6600CC"/>
              </a:buClr>
              <a:buSzPts val="3200"/>
              <a:buChar char="•"/>
            </a:pPr>
            <a:r>
              <a:rPr lang="en-US"/>
              <a:t>Shopping Communities and Clubs</a:t>
            </a:r>
            <a:endParaRPr/>
          </a:p>
          <a:p>
            <a:pPr indent="-342900" lvl="0" marL="342900" rtl="0" algn="l">
              <a:spcBef>
                <a:spcPts val="640"/>
              </a:spcBef>
              <a:spcAft>
                <a:spcPts val="0"/>
              </a:spcAft>
              <a:buClr>
                <a:srgbClr val="6600CC"/>
              </a:buClr>
              <a:buSzPts val="3200"/>
              <a:buChar char="•"/>
            </a:pPr>
            <a:r>
              <a:rPr lang="en-US"/>
              <a:t>Social Marketplaces and Direct Sales</a:t>
            </a:r>
            <a:endParaRPr/>
          </a:p>
          <a:p>
            <a:pPr indent="-342900" lvl="0" marL="342900" rtl="0" algn="l">
              <a:spcBef>
                <a:spcPts val="640"/>
              </a:spcBef>
              <a:spcAft>
                <a:spcPts val="0"/>
              </a:spcAft>
              <a:buClr>
                <a:srgbClr val="6600CC"/>
              </a:buClr>
              <a:buSzPts val="3200"/>
              <a:buChar char="•"/>
            </a:pPr>
            <a:r>
              <a:rPr lang="en-US"/>
              <a:t>Peer-to-Peer Shopping Models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9"/>
          <p:cNvSpPr txBox="1"/>
          <p:nvPr>
            <p:ph idx="1" type="subTitle"/>
          </p:nvPr>
        </p:nvSpPr>
        <p:spPr>
          <a:xfrm>
            <a:off x="228600" y="304800"/>
            <a:ext cx="96012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Social Computing in Business: Shopping</a:t>
            </a:r>
            <a:endParaRPr/>
          </a:p>
        </p:txBody>
      </p:sp>
      <p:sp>
        <p:nvSpPr>
          <p:cNvPr id="335" name="Google Shape;335;p29"/>
          <p:cNvSpPr txBox="1"/>
          <p:nvPr>
            <p:ph idx="3" type="body"/>
          </p:nvPr>
        </p:nvSpPr>
        <p:spPr>
          <a:xfrm>
            <a:off x="228600" y="1981200"/>
            <a:ext cx="8686800" cy="42672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spcBef>
                <a:spcPts val="0"/>
              </a:spcBef>
              <a:spcAft>
                <a:spcPts val="0"/>
              </a:spcAft>
              <a:buClr>
                <a:srgbClr val="6600CC"/>
              </a:buClr>
              <a:buSzPct val="100000"/>
              <a:buChar char="•"/>
            </a:pPr>
            <a:r>
              <a:rPr b="1" lang="en-US"/>
              <a:t>Ratings, Reviews, and Recommendations</a:t>
            </a:r>
            <a:r>
              <a:rPr lang="en-US"/>
              <a:t>: are usually available in social shopping and generally come from,</a:t>
            </a:r>
            <a:endParaRPr/>
          </a:p>
          <a:p>
            <a:pPr indent="-342900" lvl="0" marL="342900" rtl="0" algn="l">
              <a:spcBef>
                <a:spcPts val="448"/>
              </a:spcBef>
              <a:spcAft>
                <a:spcPts val="0"/>
              </a:spcAft>
              <a:buClr>
                <a:srgbClr val="6600CC"/>
              </a:buClr>
              <a:buSzPct val="100000"/>
              <a:buChar char="•"/>
            </a:pPr>
            <a:r>
              <a:rPr lang="en-US"/>
              <a:t>  (a) </a:t>
            </a:r>
            <a:r>
              <a:rPr i="1" lang="en-US" u="sng"/>
              <a:t>Customer ratings and reviews </a:t>
            </a:r>
            <a:r>
              <a:rPr lang="en-US"/>
              <a:t>integrated into the    </a:t>
            </a:r>
            <a:endParaRPr/>
          </a:p>
          <a:p>
            <a:pPr indent="0" lvl="0" marL="0" rtl="0" algn="l">
              <a:spcBef>
                <a:spcPts val="448"/>
              </a:spcBef>
              <a:spcAft>
                <a:spcPts val="0"/>
              </a:spcAft>
              <a:buClr>
                <a:srgbClr val="6600CC"/>
              </a:buClr>
              <a:buSzPct val="100000"/>
              <a:buNone/>
            </a:pPr>
            <a:r>
              <a:rPr lang="en-US"/>
              <a:t>           vendor’s Web page</a:t>
            </a:r>
            <a:endParaRPr/>
          </a:p>
          <a:p>
            <a:pPr indent="-342900" lvl="0" marL="342900" rtl="0" algn="l">
              <a:spcBef>
                <a:spcPts val="448"/>
              </a:spcBef>
              <a:spcAft>
                <a:spcPts val="0"/>
              </a:spcAft>
              <a:buClr>
                <a:srgbClr val="6600CC"/>
              </a:buClr>
              <a:buSzPct val="100000"/>
              <a:buChar char="•"/>
            </a:pPr>
            <a:r>
              <a:rPr lang="en-US"/>
              <a:t>  (b) </a:t>
            </a:r>
            <a:r>
              <a:rPr i="1" lang="en-US" u="sng"/>
              <a:t>Expert ratings and reviews </a:t>
            </a:r>
            <a:r>
              <a:rPr lang="en-US"/>
              <a:t>from an independent </a:t>
            </a:r>
            <a:endParaRPr/>
          </a:p>
          <a:p>
            <a:pPr indent="0" lvl="0" marL="0" rtl="0" algn="l">
              <a:spcBef>
                <a:spcPts val="448"/>
              </a:spcBef>
              <a:spcAft>
                <a:spcPts val="0"/>
              </a:spcAft>
              <a:buClr>
                <a:srgbClr val="6600CC"/>
              </a:buClr>
              <a:buSzPct val="100000"/>
              <a:buNone/>
            </a:pPr>
            <a:r>
              <a:rPr lang="en-US"/>
              <a:t>           authority</a:t>
            </a:r>
            <a:endParaRPr/>
          </a:p>
          <a:p>
            <a:pPr indent="-342900" lvl="0" marL="342900" rtl="0" algn="l">
              <a:spcBef>
                <a:spcPts val="448"/>
              </a:spcBef>
              <a:spcAft>
                <a:spcPts val="0"/>
              </a:spcAft>
              <a:buClr>
                <a:srgbClr val="6600CC"/>
              </a:buClr>
              <a:buSzPct val="100000"/>
              <a:buChar char="•"/>
            </a:pPr>
            <a:r>
              <a:rPr lang="en-US"/>
              <a:t>  (c) </a:t>
            </a:r>
            <a:r>
              <a:rPr i="1" lang="en-US" u="sng"/>
              <a:t>Sponsored reviews</a:t>
            </a:r>
            <a:r>
              <a:rPr lang="en-US"/>
              <a:t>: paid-for reviews</a:t>
            </a:r>
            <a:endParaRPr/>
          </a:p>
          <a:p>
            <a:pPr indent="-342900" lvl="0" marL="342900" rtl="0" algn="l">
              <a:spcBef>
                <a:spcPts val="448"/>
              </a:spcBef>
              <a:spcAft>
                <a:spcPts val="0"/>
              </a:spcAft>
              <a:buClr>
                <a:srgbClr val="6600CC"/>
              </a:buClr>
              <a:buSzPct val="100000"/>
              <a:buChar char="•"/>
            </a:pPr>
            <a:r>
              <a:rPr lang="en-US"/>
              <a:t>  (d) </a:t>
            </a:r>
            <a:r>
              <a:rPr i="1" lang="en-US" u="sng"/>
              <a:t>Conversational marketing</a:t>
            </a:r>
            <a:r>
              <a:rPr lang="en-US"/>
              <a:t>: individuals converse via e-mail, blog, live chat, discussion groups, and tweets.</a:t>
            </a:r>
            <a:endParaRPr/>
          </a:p>
          <a:p>
            <a:pPr indent="-342900" lvl="0" marL="342900" rtl="0" algn="l">
              <a:spcBef>
                <a:spcPts val="448"/>
              </a:spcBef>
              <a:spcAft>
                <a:spcPts val="0"/>
              </a:spcAft>
              <a:buClr>
                <a:srgbClr val="6600CC"/>
              </a:buClr>
              <a:buSzPct val="100000"/>
              <a:buChar char="•"/>
            </a:pPr>
            <a:r>
              <a:rPr b="1" lang="en-US"/>
              <a:t>Group Shopping</a:t>
            </a:r>
            <a:r>
              <a:rPr lang="en-US"/>
              <a:t>: Web sites such as Groupon and LivingSocial offer major discounts or special deals during a short time frame.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5" name="Shape 155"/>
        <p:cNvGrpSpPr/>
        <p:nvPr/>
      </p:nvGrpSpPr>
      <p:grpSpPr>
        <a:xfrm>
          <a:off x="0" y="0"/>
          <a:ext cx="0" cy="0"/>
          <a:chOff x="0" y="0"/>
          <a:chExt cx="0" cy="0"/>
        </a:xfrm>
      </p:grpSpPr>
      <p:sp>
        <p:nvSpPr>
          <p:cNvPr id="156" name="Google Shape;156;p3"/>
          <p:cNvSpPr txBox="1"/>
          <p:nvPr>
            <p:ph idx="1" type="body"/>
          </p:nvPr>
        </p:nvSpPr>
        <p:spPr>
          <a:xfrm>
            <a:off x="457200" y="1371600"/>
            <a:ext cx="8382000" cy="5105400"/>
          </a:xfrm>
          <a:prstGeom prst="rect">
            <a:avLst/>
          </a:prstGeom>
          <a:noFill/>
          <a:ln>
            <a:noFill/>
          </a:ln>
        </p:spPr>
        <p:txBody>
          <a:bodyPr anchorCtr="0" anchor="t" bIns="45700" lIns="91425" spcFirstLastPara="1" rIns="91425" wrap="square" tIns="45700">
            <a:normAutofit fontScale="92500"/>
          </a:bodyPr>
          <a:lstStyle/>
          <a:p>
            <a:pPr indent="-342900" lvl="0" marL="342900" rtl="0" algn="l">
              <a:spcBef>
                <a:spcPts val="0"/>
              </a:spcBef>
              <a:spcAft>
                <a:spcPts val="0"/>
              </a:spcAft>
              <a:buClr>
                <a:schemeClr val="dk1"/>
              </a:buClr>
              <a:buSzPct val="100000"/>
              <a:buChar char="•"/>
            </a:pPr>
            <a:r>
              <a:rPr lang="en-US"/>
              <a:t>Disappearing Images</a:t>
            </a:r>
            <a:endParaRPr/>
          </a:p>
          <a:p>
            <a:pPr indent="-457200" lvl="1" marL="914400" rtl="0" algn="l">
              <a:spcBef>
                <a:spcPts val="444"/>
              </a:spcBef>
              <a:spcAft>
                <a:spcPts val="0"/>
              </a:spcAft>
              <a:buSzPct val="100000"/>
              <a:buAutoNum type="arabicPeriod"/>
            </a:pPr>
            <a:r>
              <a:rPr lang="en-US"/>
              <a:t>Describe the advantages and disadvantages of Snapchat to its users. Provide specific examples of both to support your answer.</a:t>
            </a:r>
            <a:endParaRPr/>
          </a:p>
          <a:p>
            <a:pPr indent="-457200" lvl="1" marL="914400" rtl="0" algn="l">
              <a:spcBef>
                <a:spcPts val="444"/>
              </a:spcBef>
              <a:spcAft>
                <a:spcPts val="0"/>
              </a:spcAft>
              <a:buSzPct val="100000"/>
              <a:buAutoNum type="arabicPeriod"/>
            </a:pPr>
            <a:r>
              <a:rPr lang="en-US"/>
              <a:t>Do you think that Snapchat can become profitable (i.e., survive) in the marketplace? Why or why not? Support your answer with specific examples.</a:t>
            </a:r>
            <a:endParaRPr/>
          </a:p>
          <a:p>
            <a:pPr indent="-457200" lvl="1" marL="914400" rtl="0" algn="l">
              <a:spcBef>
                <a:spcPts val="444"/>
              </a:spcBef>
              <a:spcAft>
                <a:spcPts val="0"/>
              </a:spcAft>
              <a:buSzPct val="100000"/>
              <a:buAutoNum type="arabicPeriod"/>
            </a:pPr>
            <a:r>
              <a:rPr lang="en-US"/>
              <a:t>How will the Snapchat breach affect marketers who are considering using the app in their campaigns?</a:t>
            </a:r>
            <a:endParaRPr/>
          </a:p>
          <a:p>
            <a:pPr indent="-457200" lvl="1" marL="914400" rtl="0" algn="l">
              <a:spcBef>
                <a:spcPts val="444"/>
              </a:spcBef>
              <a:spcAft>
                <a:spcPts val="0"/>
              </a:spcAft>
              <a:buSzPct val="100000"/>
              <a:buAutoNum type="arabicPeriod"/>
            </a:pPr>
            <a:r>
              <a:rPr lang="en-US"/>
              <a:t>Should Snapchat’s founders have sold the service to Facebook or Google? Why or why not? If you were the founder of Snapchat, would you have accepted one of these offers? Why or why not?</a:t>
            </a:r>
            <a:endParaRPr/>
          </a:p>
        </p:txBody>
      </p:sp>
      <p:sp>
        <p:nvSpPr>
          <p:cNvPr id="157" name="Google Shape;157;p3"/>
          <p:cNvSpPr txBox="1"/>
          <p:nvPr>
            <p:ph type="title"/>
          </p:nvPr>
        </p:nvSpPr>
        <p:spPr>
          <a:xfrm>
            <a:off x="3276600" y="228600"/>
            <a:ext cx="2209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366092"/>
              </a:buClr>
              <a:buSzPts val="4400"/>
              <a:buFont typeface="Verdana"/>
              <a:buNone/>
            </a:pPr>
            <a:r>
              <a:t/>
            </a:r>
            <a:endParaRPr/>
          </a:p>
        </p:txBody>
      </p:sp>
      <p:pic>
        <p:nvPicPr>
          <p:cNvPr id="158" name="Google Shape;158;p3"/>
          <p:cNvPicPr preferRelativeResize="0"/>
          <p:nvPr/>
        </p:nvPicPr>
        <p:blipFill rotWithShape="1">
          <a:blip r:embed="rId3">
            <a:alphaModFix/>
          </a:blip>
          <a:srcRect b="0" l="0" r="0" t="0"/>
          <a:stretch/>
        </p:blipFill>
        <p:spPr>
          <a:xfrm>
            <a:off x="6172200" y="152400"/>
            <a:ext cx="2590800" cy="174262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0"/>
          <p:cNvSpPr txBox="1"/>
          <p:nvPr>
            <p:ph idx="1" type="subTitle"/>
          </p:nvPr>
        </p:nvSpPr>
        <p:spPr>
          <a:xfrm>
            <a:off x="228600" y="304800"/>
            <a:ext cx="96012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Social Computing in Business: Shopping</a:t>
            </a:r>
            <a:endParaRPr/>
          </a:p>
        </p:txBody>
      </p:sp>
      <p:sp>
        <p:nvSpPr>
          <p:cNvPr id="342" name="Google Shape;342;p30"/>
          <p:cNvSpPr txBox="1"/>
          <p:nvPr>
            <p:ph idx="3" type="body"/>
          </p:nvPr>
        </p:nvSpPr>
        <p:spPr>
          <a:xfrm>
            <a:off x="228600" y="1981200"/>
            <a:ext cx="8686800" cy="4572000"/>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l">
              <a:spcBef>
                <a:spcPts val="0"/>
              </a:spcBef>
              <a:spcAft>
                <a:spcPts val="0"/>
              </a:spcAft>
              <a:buClr>
                <a:srgbClr val="6600CC"/>
              </a:buClr>
              <a:buSzPct val="100000"/>
              <a:buChar char="•"/>
            </a:pPr>
            <a:r>
              <a:rPr b="1" lang="en-US"/>
              <a:t>Shopping Communities and Clubs</a:t>
            </a:r>
            <a:r>
              <a:rPr lang="en-US"/>
              <a:t>: host sales for their members that last just a few days and usually feature luxury brands at heavily discounted prices. These clubs tend to be exclusive and help sell luxury items without watering down the brands’ images.</a:t>
            </a:r>
            <a:endParaRPr/>
          </a:p>
          <a:p>
            <a:pPr indent="-342900" lvl="0" marL="342900" rtl="0" algn="l">
              <a:spcBef>
                <a:spcPts val="400"/>
              </a:spcBef>
              <a:spcAft>
                <a:spcPts val="0"/>
              </a:spcAft>
              <a:buClr>
                <a:srgbClr val="6600CC"/>
              </a:buClr>
              <a:buSzPct val="100000"/>
              <a:buChar char="•"/>
            </a:pPr>
            <a:r>
              <a:rPr b="1" lang="en-US"/>
              <a:t>Social Marketplaces and Direct Sales</a:t>
            </a:r>
            <a:r>
              <a:rPr lang="en-US"/>
              <a:t>: act as online intermediaries that harness the power of social networks for introducing, buying, and selling products and services. A social marketplace helps members market their own creations.</a:t>
            </a:r>
            <a:endParaRPr/>
          </a:p>
          <a:p>
            <a:pPr indent="-342900" lvl="0" marL="342900" rtl="0" algn="l">
              <a:spcBef>
                <a:spcPts val="400"/>
              </a:spcBef>
              <a:spcAft>
                <a:spcPts val="0"/>
              </a:spcAft>
              <a:buClr>
                <a:srgbClr val="6600CC"/>
              </a:buClr>
              <a:buSzPct val="100000"/>
              <a:buChar char="•"/>
            </a:pPr>
            <a:r>
              <a:rPr b="1" lang="en-US"/>
              <a:t>Peer-to-Peer Shopping Models</a:t>
            </a:r>
            <a:r>
              <a:rPr lang="en-US"/>
              <a:t>: are the high-tech version of oldfashioned bazaars and bartering systems. Individuals use these models to sell, buy, rent, or barter online with other individuals.</a:t>
            </a:r>
            <a:endParaRPr/>
          </a:p>
          <a:p>
            <a:pPr indent="-342900" lvl="0" marL="342900" rtl="0" algn="l">
              <a:spcBef>
                <a:spcPts val="400"/>
              </a:spcBef>
              <a:spcAft>
                <a:spcPts val="0"/>
              </a:spcAft>
              <a:buClr>
                <a:srgbClr val="6600CC"/>
              </a:buClr>
              <a:buSzPct val="100000"/>
              <a:buChar char="•"/>
            </a:pPr>
            <a:r>
              <a:rPr b="1" lang="en-US"/>
              <a:t>Collaborative consumption</a:t>
            </a:r>
            <a:r>
              <a:rPr lang="en-US"/>
              <a:t>: peer-to-peer sharing or renting.</a:t>
            </a:r>
            <a:endParaRPr/>
          </a:p>
          <a:p>
            <a:pPr indent="-215900" lvl="0" marL="342900" rtl="0" algn="l">
              <a:spcBef>
                <a:spcPts val="400"/>
              </a:spcBef>
              <a:spcAft>
                <a:spcPts val="0"/>
              </a:spcAft>
              <a:buClr>
                <a:srgbClr val="6600CC"/>
              </a:buClr>
              <a:buSzPct val="10000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1"/>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spcBef>
                <a:spcPts val="0"/>
              </a:spcBef>
              <a:spcAft>
                <a:spcPts val="0"/>
              </a:spcAft>
              <a:buClr>
                <a:srgbClr val="6600CC"/>
              </a:buClr>
              <a:buSzPct val="100000"/>
              <a:buNone/>
            </a:pPr>
            <a:r>
              <a:rPr lang="en-US"/>
              <a:t>Figure 8.3: Epinions is a Web site that allows customers to rate anything from cars to music.</a:t>
            </a:r>
            <a:endParaRPr/>
          </a:p>
        </p:txBody>
      </p:sp>
      <p:pic>
        <p:nvPicPr>
          <p:cNvPr id="348" name="Google Shape;348;p31"/>
          <p:cNvPicPr preferRelativeResize="0"/>
          <p:nvPr>
            <p:ph idx="2" type="body"/>
          </p:nvPr>
        </p:nvPicPr>
        <p:blipFill rotWithShape="1">
          <a:blip r:embed="rId3">
            <a:alphaModFix/>
          </a:blip>
          <a:srcRect b="0" l="0" r="0" t="0"/>
          <a:stretch/>
        </p:blipFill>
        <p:spPr>
          <a:xfrm>
            <a:off x="1329175" y="1828800"/>
            <a:ext cx="6409449" cy="4800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2"/>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spcBef>
                <a:spcPts val="0"/>
              </a:spcBef>
              <a:spcAft>
                <a:spcPts val="0"/>
              </a:spcAft>
              <a:buClr>
                <a:srgbClr val="6600CC"/>
              </a:buClr>
              <a:buSzPct val="100000"/>
              <a:buNone/>
            </a:pPr>
            <a:r>
              <a:rPr lang="en-US"/>
              <a:t>Figure 8.4: LivingSocial.com is a Popular Example of a Group Shopping Web Site.</a:t>
            </a:r>
            <a:endParaRPr/>
          </a:p>
        </p:txBody>
      </p:sp>
      <p:pic>
        <p:nvPicPr>
          <p:cNvPr id="354" name="Google Shape;354;p32"/>
          <p:cNvPicPr preferRelativeResize="0"/>
          <p:nvPr>
            <p:ph idx="2" type="body"/>
          </p:nvPr>
        </p:nvPicPr>
        <p:blipFill rotWithShape="1">
          <a:blip r:embed="rId3">
            <a:alphaModFix/>
          </a:blip>
          <a:srcRect b="0" l="0" r="0" t="0"/>
          <a:stretch/>
        </p:blipFill>
        <p:spPr>
          <a:xfrm>
            <a:off x="1435935" y="1828800"/>
            <a:ext cx="6195930" cy="48006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3"/>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spcBef>
                <a:spcPts val="0"/>
              </a:spcBef>
              <a:spcAft>
                <a:spcPts val="0"/>
              </a:spcAft>
              <a:buClr>
                <a:srgbClr val="6600CC"/>
              </a:buClr>
              <a:buSzPct val="100000"/>
              <a:buNone/>
            </a:pPr>
            <a:r>
              <a:rPr lang="en-US"/>
              <a:t>Figure 8.5: Etsy.com is a Social Marketplace for all Handmade or Vintage Items.</a:t>
            </a:r>
            <a:endParaRPr/>
          </a:p>
        </p:txBody>
      </p:sp>
      <p:pic>
        <p:nvPicPr>
          <p:cNvPr id="360" name="Google Shape;360;p33"/>
          <p:cNvPicPr preferRelativeResize="0"/>
          <p:nvPr>
            <p:ph idx="2" type="body"/>
          </p:nvPr>
        </p:nvPicPr>
        <p:blipFill rotWithShape="1">
          <a:blip r:embed="rId3">
            <a:alphaModFix/>
          </a:blip>
          <a:srcRect b="0" l="0" r="0" t="0"/>
          <a:stretch/>
        </p:blipFill>
        <p:spPr>
          <a:xfrm>
            <a:off x="1512118" y="1828800"/>
            <a:ext cx="6043563" cy="48006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4" name="Shape 364"/>
        <p:cNvGrpSpPr/>
        <p:nvPr/>
      </p:nvGrpSpPr>
      <p:grpSpPr>
        <a:xfrm>
          <a:off x="0" y="0"/>
          <a:ext cx="0" cy="0"/>
          <a:chOff x="0" y="0"/>
          <a:chExt cx="0" cy="0"/>
        </a:xfrm>
      </p:grpSpPr>
      <p:sp>
        <p:nvSpPr>
          <p:cNvPr id="365" name="Google Shape;365;p34"/>
          <p:cNvSpPr txBox="1"/>
          <p:nvPr>
            <p:ph idx="1" type="body"/>
          </p:nvPr>
        </p:nvSpPr>
        <p:spPr>
          <a:xfrm>
            <a:off x="1295400" y="635296"/>
            <a:ext cx="77724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 ABOUT BUSINESS  8.3</a:t>
            </a:r>
            <a:endParaRPr/>
          </a:p>
        </p:txBody>
      </p:sp>
      <p:sp>
        <p:nvSpPr>
          <p:cNvPr id="366" name="Google Shape;366;p34"/>
          <p:cNvSpPr txBox="1"/>
          <p:nvPr>
            <p:ph idx="2" type="body"/>
          </p:nvPr>
        </p:nvSpPr>
        <p:spPr>
          <a:xfrm>
            <a:off x="609600" y="1828800"/>
            <a:ext cx="8001000" cy="4419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Social Network Analysis Applied to Gangs</a:t>
            </a:r>
            <a:endParaRPr/>
          </a:p>
          <a:p>
            <a:pPr indent="-514350" lvl="1" marL="971550" rtl="0" algn="l">
              <a:spcBef>
                <a:spcPts val="480"/>
              </a:spcBef>
              <a:spcAft>
                <a:spcPts val="0"/>
              </a:spcAft>
              <a:buSzPts val="2400"/>
              <a:buAutoNum type="arabicPeriod"/>
            </a:pPr>
            <a:r>
              <a:rPr lang="en-US"/>
              <a:t>What other data could the Chicago Police Department add to ORCA?</a:t>
            </a:r>
            <a:endParaRPr/>
          </a:p>
          <a:p>
            <a:pPr indent="-514350" lvl="1" marL="971550" rtl="0" algn="l">
              <a:spcBef>
                <a:spcPts val="480"/>
              </a:spcBef>
              <a:spcAft>
                <a:spcPts val="0"/>
              </a:spcAft>
              <a:buSzPts val="2400"/>
              <a:buAutoNum type="arabicPeriod"/>
            </a:pPr>
            <a:r>
              <a:rPr lang="en-US"/>
              <a:t>What are the potential disadvantages of ORCA? Provide specific examples to support your answer.</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5"/>
          <p:cNvSpPr txBox="1"/>
          <p:nvPr>
            <p:ph idx="1" type="subTitle"/>
          </p:nvPr>
        </p:nvSpPr>
        <p:spPr>
          <a:xfrm>
            <a:off x="228600" y="304800"/>
            <a:ext cx="89916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400"/>
              <a:buNone/>
            </a:pPr>
            <a:r>
              <a:rPr lang="en-US"/>
              <a:t>Social Computing in Business: Marketing</a:t>
            </a:r>
            <a:endParaRPr/>
          </a:p>
        </p:txBody>
      </p:sp>
      <p:sp>
        <p:nvSpPr>
          <p:cNvPr id="373" name="Google Shape;373;p35"/>
          <p:cNvSpPr txBox="1"/>
          <p:nvPr>
            <p:ph idx="3" type="body"/>
          </p:nvPr>
        </p:nvSpPr>
        <p:spPr>
          <a:xfrm>
            <a:off x="0" y="1905000"/>
            <a:ext cx="8839200" cy="4953000"/>
          </a:xfrm>
          <a:prstGeom prst="rect">
            <a:avLst/>
          </a:prstGeom>
          <a:noFill/>
          <a:ln>
            <a:noFill/>
          </a:ln>
        </p:spPr>
        <p:txBody>
          <a:bodyPr anchorCtr="0" anchor="t" bIns="45700" lIns="91425" spcFirstLastPara="1" rIns="91425" wrap="square" tIns="45700">
            <a:normAutofit fontScale="62500" lnSpcReduction="20000"/>
          </a:bodyPr>
          <a:lstStyle/>
          <a:p>
            <a:pPr indent="-342900" lvl="0" marL="342900" rtl="0" algn="l">
              <a:spcBef>
                <a:spcPts val="0"/>
              </a:spcBef>
              <a:spcAft>
                <a:spcPts val="0"/>
              </a:spcAft>
              <a:buClr>
                <a:srgbClr val="6600CC"/>
              </a:buClr>
              <a:buSzPct val="100000"/>
              <a:buChar char="•"/>
            </a:pPr>
            <a:r>
              <a:rPr b="1" lang="en-US"/>
              <a:t>Social Advertising</a:t>
            </a:r>
            <a:r>
              <a:rPr lang="en-US"/>
              <a:t>: refers to the advertising formats that make use of the social context of the user viewing the ad. It is the first form of advertising to leverage forms of social influence such as peer pressure and friend recommendations and likes.</a:t>
            </a:r>
            <a:endParaRPr/>
          </a:p>
          <a:p>
            <a:pPr indent="-342900" lvl="0" marL="342900" rtl="0" algn="l">
              <a:spcBef>
                <a:spcPts val="400"/>
              </a:spcBef>
              <a:spcAft>
                <a:spcPts val="0"/>
              </a:spcAft>
              <a:buClr>
                <a:srgbClr val="6600CC"/>
              </a:buClr>
              <a:buSzPct val="100000"/>
              <a:buChar char="•"/>
            </a:pPr>
            <a:r>
              <a:rPr b="1" lang="en-US"/>
              <a:t>Market Research</a:t>
            </a:r>
            <a:r>
              <a:rPr lang="en-US"/>
              <a:t>: today members of social media voluntarily provide demographics that help identify and target potential customers. Due to the open nature of social networking, merchants can easily find customers, see what they do online, and learn who their friends are.</a:t>
            </a:r>
            <a:endParaRPr/>
          </a:p>
          <a:p>
            <a:pPr indent="-342900" lvl="0" marL="342900" rtl="0" algn="l">
              <a:spcBef>
                <a:spcPts val="400"/>
              </a:spcBef>
              <a:spcAft>
                <a:spcPts val="0"/>
              </a:spcAft>
              <a:buClr>
                <a:srgbClr val="6600CC"/>
              </a:buClr>
              <a:buSzPct val="100000"/>
              <a:buChar char="•"/>
            </a:pPr>
            <a:r>
              <a:rPr b="1" lang="en-US"/>
              <a:t>Conversational Marketing</a:t>
            </a:r>
            <a:r>
              <a:rPr lang="en-US"/>
              <a:t>: feedback from customers provided to companies through social computing tools (e.g., blogs, wikis, online forums, and social networking sites.</a:t>
            </a:r>
            <a:endParaRPr/>
          </a:p>
          <a:p>
            <a:pPr indent="-342900" lvl="0" marL="342900" rtl="0" algn="l">
              <a:spcBef>
                <a:spcPts val="400"/>
              </a:spcBef>
              <a:spcAft>
                <a:spcPts val="0"/>
              </a:spcAft>
              <a:buClr>
                <a:srgbClr val="6600CC"/>
              </a:buClr>
              <a:buSzPct val="100000"/>
              <a:buChar char="•"/>
            </a:pPr>
            <a:r>
              <a:rPr b="1" lang="en-US"/>
              <a:t>Conducting Market Research Using Social Networking</a:t>
            </a:r>
            <a:r>
              <a:rPr lang="en-US"/>
              <a:t>: Customer sentiment expressed on Facebook, Twitter, LinkedIn and similar sites represent an incredibly valuable source of information for companies allowing them to analyze the data, conduct better advertising campaigns, improve their product design and their service offerings.</a:t>
            </a:r>
            <a:endParaRPr/>
          </a:p>
          <a:p>
            <a:pPr indent="-215900" lvl="0" marL="342900" rtl="0" algn="l">
              <a:spcBef>
                <a:spcPts val="400"/>
              </a:spcBef>
              <a:spcAft>
                <a:spcPts val="0"/>
              </a:spcAft>
              <a:buClr>
                <a:srgbClr val="6600CC"/>
              </a:buClr>
              <a:buSzPct val="100000"/>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6"/>
          <p:cNvSpPr txBox="1"/>
          <p:nvPr>
            <p:ph idx="1" type="subTitle"/>
          </p:nvPr>
        </p:nvSpPr>
        <p:spPr>
          <a:xfrm>
            <a:off x="457200" y="76200"/>
            <a:ext cx="8153399" cy="1447800"/>
          </a:xfrm>
          <a:prstGeom prst="rect">
            <a:avLst/>
          </a:prstGeom>
          <a:noFill/>
          <a:ln>
            <a:noFill/>
          </a:ln>
        </p:spPr>
        <p:txBody>
          <a:bodyPr anchorCtr="0" anchor="b" bIns="45700" lIns="91425" spcFirstLastPara="1" rIns="91425" wrap="square" tIns="45700">
            <a:normAutofit fontScale="85000" lnSpcReduction="20000"/>
          </a:bodyPr>
          <a:lstStyle/>
          <a:p>
            <a:pPr indent="0" lvl="0" marL="0" rtl="0" algn="l">
              <a:spcBef>
                <a:spcPts val="0"/>
              </a:spcBef>
              <a:spcAft>
                <a:spcPts val="0"/>
              </a:spcAft>
              <a:buClr>
                <a:srgbClr val="6600CC"/>
              </a:buClr>
              <a:buSzPct val="100000"/>
              <a:buNone/>
            </a:pPr>
            <a:r>
              <a:rPr lang="en-US"/>
              <a:t>Figure 8.6: Customers Share Their Ideas and Feedback with Dell via IdeaStorm.com.</a:t>
            </a:r>
            <a:endParaRPr/>
          </a:p>
        </p:txBody>
      </p:sp>
      <p:pic>
        <p:nvPicPr>
          <p:cNvPr id="379" name="Google Shape;379;p36"/>
          <p:cNvPicPr preferRelativeResize="0"/>
          <p:nvPr>
            <p:ph idx="2" type="body"/>
          </p:nvPr>
        </p:nvPicPr>
        <p:blipFill rotWithShape="1">
          <a:blip r:embed="rId3">
            <a:alphaModFix/>
          </a:blip>
          <a:srcRect b="0" l="0" r="0" t="0"/>
          <a:stretch/>
        </p:blipFill>
        <p:spPr>
          <a:xfrm>
            <a:off x="1070610" y="1828800"/>
            <a:ext cx="6926580" cy="48006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7"/>
          <p:cNvSpPr txBox="1"/>
          <p:nvPr>
            <p:ph idx="1" type="body"/>
          </p:nvPr>
        </p:nvSpPr>
        <p:spPr>
          <a:xfrm>
            <a:off x="1295400" y="635296"/>
            <a:ext cx="77724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 ABOUT BUSINESS  8.4</a:t>
            </a:r>
            <a:endParaRPr/>
          </a:p>
        </p:txBody>
      </p:sp>
      <p:sp>
        <p:nvSpPr>
          <p:cNvPr id="385" name="Google Shape;385;p37"/>
          <p:cNvSpPr txBox="1"/>
          <p:nvPr>
            <p:ph idx="2" type="body"/>
          </p:nvPr>
        </p:nvSpPr>
        <p:spPr>
          <a:xfrm>
            <a:off x="609600" y="1828800"/>
            <a:ext cx="8001000" cy="4419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YouTube versus Television</a:t>
            </a:r>
            <a:endParaRPr/>
          </a:p>
          <a:p>
            <a:pPr indent="-514350" lvl="1" marL="971550" rtl="0" algn="l">
              <a:spcBef>
                <a:spcPts val="480"/>
              </a:spcBef>
              <a:spcAft>
                <a:spcPts val="0"/>
              </a:spcAft>
              <a:buSzPts val="2400"/>
              <a:buAutoNum type="arabicPeriod"/>
            </a:pPr>
            <a:r>
              <a:rPr lang="en-US"/>
              <a:t>Describe the differences in how traditional television and YouTube provide online content to audiences.</a:t>
            </a:r>
            <a:endParaRPr/>
          </a:p>
          <a:p>
            <a:pPr indent="-514350" lvl="1" marL="971550" rtl="0" algn="l">
              <a:spcBef>
                <a:spcPts val="480"/>
              </a:spcBef>
              <a:spcAft>
                <a:spcPts val="0"/>
              </a:spcAft>
              <a:buSzPts val="2400"/>
              <a:buAutoNum type="arabicPeriod"/>
            </a:pPr>
            <a:r>
              <a:rPr lang="en-US"/>
              <a:t>If you were the CEO of a traditional television network, how would you combat YouTube?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8"/>
          <p:cNvSpPr txBox="1"/>
          <p:nvPr>
            <p:ph idx="1" type="subTitle"/>
          </p:nvPr>
        </p:nvSpPr>
        <p:spPr>
          <a:xfrm>
            <a:off x="457200" y="304800"/>
            <a:ext cx="8153399" cy="16764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spcBef>
                <a:spcPts val="0"/>
              </a:spcBef>
              <a:spcAft>
                <a:spcPts val="0"/>
              </a:spcAft>
              <a:buClr>
                <a:srgbClr val="FF9900"/>
              </a:buClr>
              <a:buSzPct val="100000"/>
              <a:buNone/>
            </a:pPr>
            <a:r>
              <a:rPr lang="en-US"/>
              <a:t>Social Computing in Business: Customer Relationship Management</a:t>
            </a:r>
            <a:endParaRPr/>
          </a:p>
        </p:txBody>
      </p:sp>
      <p:sp>
        <p:nvSpPr>
          <p:cNvPr id="392" name="Google Shape;392;p38"/>
          <p:cNvSpPr txBox="1"/>
          <p:nvPr>
            <p:ph idx="3" type="body"/>
          </p:nvPr>
        </p:nvSpPr>
        <p:spPr>
          <a:xfrm>
            <a:off x="381000" y="2438400"/>
            <a:ext cx="8610600" cy="38100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spcBef>
                <a:spcPts val="0"/>
              </a:spcBef>
              <a:spcAft>
                <a:spcPts val="0"/>
              </a:spcAft>
              <a:buClr>
                <a:srgbClr val="FF0000"/>
              </a:buClr>
              <a:buSzPct val="100000"/>
              <a:buChar char="•"/>
            </a:pPr>
            <a:r>
              <a:rPr lang="en-US">
                <a:solidFill>
                  <a:srgbClr val="FF0000"/>
                </a:solidFill>
              </a:rPr>
              <a:t>How Social Computing Improves Customer Service?</a:t>
            </a:r>
            <a:endParaRPr>
              <a:solidFill>
                <a:srgbClr val="FF0000"/>
              </a:solidFill>
            </a:endParaRPr>
          </a:p>
          <a:p>
            <a:pPr indent="0" lvl="0" marL="0" rtl="0" algn="l">
              <a:spcBef>
                <a:spcPts val="448"/>
              </a:spcBef>
              <a:spcAft>
                <a:spcPts val="0"/>
              </a:spcAft>
              <a:buClr>
                <a:srgbClr val="6600CC"/>
              </a:buClr>
              <a:buSzPct val="100000"/>
              <a:buNone/>
            </a:pPr>
            <a:r>
              <a:t/>
            </a:r>
            <a:endParaRPr>
              <a:solidFill>
                <a:srgbClr val="FF0000"/>
              </a:solidFill>
            </a:endParaRPr>
          </a:p>
          <a:p>
            <a:pPr indent="-171450" lvl="0" marL="171450" rtl="0" algn="l">
              <a:spcBef>
                <a:spcPts val="448"/>
              </a:spcBef>
              <a:spcAft>
                <a:spcPts val="0"/>
              </a:spcAft>
              <a:buClr>
                <a:srgbClr val="6600CC"/>
              </a:buClr>
              <a:buSzPct val="100000"/>
              <a:buChar char="•"/>
            </a:pPr>
            <a:r>
              <a:rPr lang="en-US"/>
              <a:t>Social computing has vastly altered both the expectations of customers and the capabilities of corporations in the area of customer relationship management.</a:t>
            </a:r>
            <a:endParaRPr/>
          </a:p>
          <a:p>
            <a:pPr indent="-171450" lvl="0" marL="171450" rtl="0" algn="l">
              <a:spcBef>
                <a:spcPts val="448"/>
              </a:spcBef>
              <a:spcAft>
                <a:spcPts val="0"/>
              </a:spcAft>
              <a:buClr>
                <a:srgbClr val="6600CC"/>
              </a:buClr>
              <a:buSzPct val="100000"/>
              <a:buChar char="•"/>
            </a:pPr>
            <a:r>
              <a:rPr lang="en-US"/>
              <a:t>Customers are now incredibly empowered as companies closely monitor negative comments and proactively involve customers to resolve problems/issues for improved customer service.</a:t>
            </a:r>
            <a:endParaRPr/>
          </a:p>
          <a:p>
            <a:pPr indent="-171450" lvl="0" marL="171450" rtl="0" algn="l">
              <a:spcBef>
                <a:spcPts val="448"/>
              </a:spcBef>
              <a:spcAft>
                <a:spcPts val="0"/>
              </a:spcAft>
              <a:buClr>
                <a:srgbClr val="6600CC"/>
              </a:buClr>
              <a:buSzPct val="100000"/>
              <a:buChar char="•"/>
            </a:pPr>
            <a:r>
              <a:rPr lang="en-US"/>
              <a:t>Empowered customers know how to use the wisdom and power of crowds and communities to their benefit.</a:t>
            </a:r>
            <a:endParaRPr/>
          </a:p>
          <a:p>
            <a:pPr indent="-200660" lvl="0" marL="342900" rtl="0" algn="l">
              <a:spcBef>
                <a:spcPts val="448"/>
              </a:spcBef>
              <a:spcAft>
                <a:spcPts val="0"/>
              </a:spcAft>
              <a:buClr>
                <a:srgbClr val="6600CC"/>
              </a:buClr>
              <a:buSzPct val="100000"/>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9"/>
          <p:cNvSpPr txBox="1"/>
          <p:nvPr>
            <p:ph idx="1" type="subTitle"/>
          </p:nvPr>
        </p:nvSpPr>
        <p:spPr>
          <a:xfrm>
            <a:off x="2057400" y="304800"/>
            <a:ext cx="6553199" cy="16764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spcBef>
                <a:spcPts val="0"/>
              </a:spcBef>
              <a:spcAft>
                <a:spcPts val="0"/>
              </a:spcAft>
              <a:buClr>
                <a:srgbClr val="FF9900"/>
              </a:buClr>
              <a:buSzPct val="100000"/>
              <a:buNone/>
            </a:pPr>
            <a:r>
              <a:rPr lang="en-US"/>
              <a:t>Social Computing in Business: Human Resource Management</a:t>
            </a:r>
            <a:endParaRPr/>
          </a:p>
        </p:txBody>
      </p:sp>
      <p:sp>
        <p:nvSpPr>
          <p:cNvPr id="399" name="Google Shape;399;p39"/>
          <p:cNvSpPr txBox="1"/>
          <p:nvPr>
            <p:ph idx="3" type="body"/>
          </p:nvPr>
        </p:nvSpPr>
        <p:spPr>
          <a:xfrm>
            <a:off x="228600" y="2438400"/>
            <a:ext cx="8610600" cy="3810000"/>
          </a:xfrm>
          <a:prstGeom prst="rect">
            <a:avLst/>
          </a:prstGeom>
          <a:noFill/>
          <a:ln>
            <a:noFill/>
          </a:ln>
        </p:spPr>
        <p:txBody>
          <a:bodyPr anchorCtr="0" anchor="t" bIns="45700" lIns="91425" spcFirstLastPara="1" rIns="91425" wrap="square" tIns="45700">
            <a:normAutofit fontScale="70000" lnSpcReduction="20000"/>
          </a:bodyPr>
          <a:lstStyle/>
          <a:p>
            <a:pPr indent="-342900" lvl="0" marL="342900" rtl="0" algn="l">
              <a:spcBef>
                <a:spcPts val="0"/>
              </a:spcBef>
              <a:spcAft>
                <a:spcPts val="0"/>
              </a:spcAft>
              <a:buClr>
                <a:srgbClr val="6600CC"/>
              </a:buClr>
              <a:buSzPct val="100000"/>
              <a:buChar char="•"/>
            </a:pPr>
            <a:r>
              <a:rPr b="1" lang="en-US"/>
              <a:t>Recruiting</a:t>
            </a:r>
            <a:r>
              <a:rPr lang="en-US"/>
              <a:t>: Both recruiters and job seekers are moving to online social networks as recruiting platforms.</a:t>
            </a:r>
            <a:endParaRPr/>
          </a:p>
          <a:p>
            <a:pPr indent="-342900" lvl="0" marL="342900" rtl="0" algn="l">
              <a:spcBef>
                <a:spcPts val="448"/>
              </a:spcBef>
              <a:spcAft>
                <a:spcPts val="0"/>
              </a:spcAft>
              <a:buClr>
                <a:srgbClr val="6600CC"/>
              </a:buClr>
              <a:buSzPct val="100000"/>
              <a:buChar char="•"/>
            </a:pPr>
            <a:r>
              <a:rPr b="1" lang="en-US"/>
              <a:t>Employee Development</a:t>
            </a:r>
            <a:r>
              <a:rPr lang="en-US"/>
              <a:t>: HR professionals are using enterprise social tools such as Chatter, Yammer, and Tibbr to enable, encourage, and promote employee development through relationship building by providing a platform for employees to collaborate on sales opportunities, campaigns, projects as well as simplify workflows and capture new ideas. Elearning and Etraining are employee development tools that can be leveraged through social computing.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2" name="Shape 162"/>
        <p:cNvGrpSpPr/>
        <p:nvPr/>
      </p:nvGrpSpPr>
      <p:grpSpPr>
        <a:xfrm>
          <a:off x="0" y="0"/>
          <a:ext cx="0" cy="0"/>
          <a:chOff x="0" y="0"/>
          <a:chExt cx="0" cy="0"/>
        </a:xfrm>
      </p:grpSpPr>
      <p:sp>
        <p:nvSpPr>
          <p:cNvPr id="163" name="Google Shape;163;p4"/>
          <p:cNvSpPr txBox="1"/>
          <p:nvPr>
            <p:ph idx="1" type="body"/>
          </p:nvPr>
        </p:nvSpPr>
        <p:spPr>
          <a:xfrm>
            <a:off x="1295400" y="635296"/>
            <a:ext cx="77724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6600CC"/>
              </a:buClr>
              <a:buSzPts val="4400"/>
              <a:buNone/>
            </a:pPr>
            <a:r>
              <a:rPr lang="en-US"/>
              <a:t>’S ABOUT BUSINESS 8.1</a:t>
            </a:r>
            <a:endParaRPr/>
          </a:p>
        </p:txBody>
      </p:sp>
      <p:sp>
        <p:nvSpPr>
          <p:cNvPr id="164" name="Google Shape;164;p4"/>
          <p:cNvSpPr txBox="1"/>
          <p:nvPr>
            <p:ph idx="2" type="body"/>
          </p:nvPr>
        </p:nvSpPr>
        <p:spPr>
          <a:xfrm>
            <a:off x="609600" y="1828800"/>
            <a:ext cx="8001000" cy="44196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US"/>
              <a:t>Brian Krebs Blogs on Information Security</a:t>
            </a:r>
            <a:endParaRPr/>
          </a:p>
          <a:p>
            <a:pPr indent="-514350" lvl="1" marL="971550" rtl="0" algn="l">
              <a:spcBef>
                <a:spcPts val="480"/>
              </a:spcBef>
              <a:spcAft>
                <a:spcPts val="0"/>
              </a:spcAft>
              <a:buSzPts val="2400"/>
              <a:buAutoNum type="arabicPeriod"/>
            </a:pPr>
            <a:r>
              <a:rPr lang="en-US"/>
              <a:t>List various ways in which Krebs can make money from his blog.</a:t>
            </a:r>
            <a:endParaRPr/>
          </a:p>
          <a:p>
            <a:pPr indent="-514350" lvl="1" marL="971550" rtl="0" algn="l">
              <a:spcBef>
                <a:spcPts val="480"/>
              </a:spcBef>
              <a:spcAft>
                <a:spcPts val="0"/>
              </a:spcAft>
              <a:buSzPts val="2400"/>
              <a:buAutoNum type="arabicPeriod"/>
            </a:pPr>
            <a:r>
              <a:rPr lang="en-US"/>
              <a:t>You are the Chief Security Officer for a company. How would you incorporate Krebs’s blog into your security efforts?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5"/>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4000"/>
              <a:buNone/>
            </a:pPr>
            <a:r>
              <a:rPr lang="en-US" sz="4000"/>
              <a:t> Facebook Commerce(The Problem)</a:t>
            </a:r>
            <a:endParaRPr sz="4000"/>
          </a:p>
        </p:txBody>
      </p:sp>
      <p:sp>
        <p:nvSpPr>
          <p:cNvPr id="171" name="Google Shape;171;p5"/>
          <p:cNvSpPr txBox="1"/>
          <p:nvPr>
            <p:ph idx="3" type="body"/>
          </p:nvPr>
        </p:nvSpPr>
        <p:spPr>
          <a:xfrm>
            <a:off x="0" y="1752600"/>
            <a:ext cx="89154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000"/>
              <a:buChar char="•"/>
            </a:pPr>
            <a:r>
              <a:rPr lang="en-US" sz="2000">
                <a:solidFill>
                  <a:srgbClr val="0B0BBF"/>
                </a:solidFill>
              </a:rPr>
              <a:t>With some 1 billion members, Facebook is a very desirable Web site on which to advertise, sell, and conduct other social commerce activities. </a:t>
            </a:r>
            <a:endParaRPr sz="2000">
              <a:solidFill>
                <a:srgbClr val="0B0BBF"/>
              </a:solidFill>
            </a:endParaRPr>
          </a:p>
          <a:p>
            <a:pPr indent="-342900" lvl="0" marL="342900" rtl="0" algn="l">
              <a:lnSpc>
                <a:spcPct val="170000"/>
              </a:lnSpc>
              <a:spcBef>
                <a:spcPts val="400"/>
              </a:spcBef>
              <a:spcAft>
                <a:spcPts val="0"/>
              </a:spcAft>
              <a:buClr>
                <a:srgbClr val="0B0BBF"/>
              </a:buClr>
              <a:buSzPts val="2000"/>
              <a:buChar char="•"/>
            </a:pPr>
            <a:r>
              <a:rPr lang="en-US" sz="2000">
                <a:solidFill>
                  <a:srgbClr val="0B0BBF"/>
                </a:solidFill>
              </a:rPr>
              <a:t>Social commerce is the delivery of electronic commerce activities and transactions through social computing.</a:t>
            </a:r>
            <a:endParaRPr sz="2000">
              <a:solidFill>
                <a:srgbClr val="0B0BBF"/>
              </a:solidFill>
            </a:endParaRPr>
          </a:p>
          <a:p>
            <a:pPr indent="-342900" lvl="0" marL="342900" rtl="0" algn="l">
              <a:lnSpc>
                <a:spcPct val="170000"/>
              </a:lnSpc>
              <a:spcBef>
                <a:spcPts val="400"/>
              </a:spcBef>
              <a:spcAft>
                <a:spcPts val="0"/>
              </a:spcAft>
              <a:buClr>
                <a:srgbClr val="0B0BBF"/>
              </a:buClr>
              <a:buSzPts val="2000"/>
              <a:buChar char="•"/>
            </a:pPr>
            <a:r>
              <a:rPr lang="en-US" sz="2000">
                <a:solidFill>
                  <a:srgbClr val="0B0BBF"/>
                </a:solidFill>
              </a:rPr>
              <a:t>With its size, Facebook offers opportunities for companies to reach out to customers and conduct business transactions. </a:t>
            </a:r>
            <a:endParaRPr sz="2000">
              <a:solidFill>
                <a:srgbClr val="0B0BBF"/>
              </a:solidFill>
            </a:endParaRPr>
          </a:p>
          <a:p>
            <a:pPr indent="-342900" lvl="0" marL="342900" rtl="0" algn="l">
              <a:lnSpc>
                <a:spcPct val="170000"/>
              </a:lnSpc>
              <a:spcBef>
                <a:spcPts val="400"/>
              </a:spcBef>
              <a:spcAft>
                <a:spcPts val="0"/>
              </a:spcAft>
              <a:buClr>
                <a:srgbClr val="FF0000"/>
              </a:buClr>
              <a:buSzPts val="2000"/>
              <a:buChar char="•"/>
            </a:pPr>
            <a:r>
              <a:rPr lang="en-US" sz="2000">
                <a:solidFill>
                  <a:srgbClr val="FF0000"/>
                </a:solidFill>
              </a:rPr>
              <a:t>What is the best way to take advantage of Facebook’s size—as well as its existing customer base—to do business? </a:t>
            </a:r>
            <a:endParaRPr sz="2000">
              <a:solidFill>
                <a:srgbClr val="FF0000"/>
              </a:solidFill>
            </a:endParaRPr>
          </a:p>
          <a:p>
            <a:pPr indent="-215900" lvl="0" marL="342900" rtl="0" algn="l">
              <a:lnSpc>
                <a:spcPct val="170000"/>
              </a:lnSpc>
              <a:spcBef>
                <a:spcPts val="400"/>
              </a:spcBef>
              <a:spcAft>
                <a:spcPts val="0"/>
              </a:spcAft>
              <a:buClr>
                <a:srgbClr val="6600CC"/>
              </a:buClr>
              <a:buSzPts val="2000"/>
              <a:buNone/>
            </a:pPr>
            <a:r>
              <a:t/>
            </a:r>
            <a:endParaRPr sz="200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6"/>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 Facebook Commerce (The Solutions)</a:t>
            </a:r>
            <a:endParaRPr sz="3600"/>
          </a:p>
        </p:txBody>
      </p:sp>
      <p:sp>
        <p:nvSpPr>
          <p:cNvPr id="178" name="Google Shape;178;p6"/>
          <p:cNvSpPr txBox="1"/>
          <p:nvPr>
            <p:ph idx="3" type="body"/>
          </p:nvPr>
        </p:nvSpPr>
        <p:spPr>
          <a:xfrm>
            <a:off x="228600" y="18288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400"/>
              <a:buChar char="•"/>
            </a:pPr>
            <a:r>
              <a:rPr lang="en-US" sz="2400">
                <a:solidFill>
                  <a:srgbClr val="0B0BBF"/>
                </a:solidFill>
              </a:rPr>
              <a:t>Facebook commerce (or f-commerce) refers to commerce executed on, or influenced by, the Facebook platform. </a:t>
            </a:r>
            <a:endParaRPr sz="2400">
              <a:solidFill>
                <a:srgbClr val="0B0BBF"/>
              </a:solidFill>
            </a:endParaRPr>
          </a:p>
          <a:p>
            <a:pPr indent="-342900" lvl="0" marL="342900" rtl="0" algn="l">
              <a:lnSpc>
                <a:spcPct val="170000"/>
              </a:lnSpc>
              <a:spcBef>
                <a:spcPts val="480"/>
              </a:spcBef>
              <a:spcAft>
                <a:spcPts val="0"/>
              </a:spcAft>
              <a:buClr>
                <a:srgbClr val="0B0BBF"/>
              </a:buClr>
              <a:buSzPts val="2400"/>
              <a:buChar char="•"/>
            </a:pPr>
            <a:r>
              <a:rPr b="1" lang="en-US" sz="2400">
                <a:solidFill>
                  <a:srgbClr val="0B0BBF"/>
                </a:solidFill>
              </a:rPr>
              <a:t>Two major types of f-commerce are emerging: </a:t>
            </a:r>
            <a:endParaRPr b="1" sz="2400">
              <a:solidFill>
                <a:srgbClr val="0B0BBF"/>
              </a:solidFill>
            </a:endParaRPr>
          </a:p>
          <a:p>
            <a:pPr indent="-457200" lvl="0" marL="457200" rtl="0" algn="l">
              <a:lnSpc>
                <a:spcPct val="170000"/>
              </a:lnSpc>
              <a:spcBef>
                <a:spcPts val="480"/>
              </a:spcBef>
              <a:spcAft>
                <a:spcPts val="0"/>
              </a:spcAft>
              <a:buClr>
                <a:srgbClr val="0B0BBF"/>
              </a:buClr>
              <a:buSzPts val="2400"/>
              <a:buFont typeface="Georgia"/>
              <a:buAutoNum type="arabicPeriod"/>
            </a:pPr>
            <a:r>
              <a:rPr lang="en-US" sz="2400">
                <a:solidFill>
                  <a:srgbClr val="0B0BBF"/>
                </a:solidFill>
              </a:rPr>
              <a:t>Commerce-on Facebook</a:t>
            </a:r>
            <a:endParaRPr sz="2400">
              <a:solidFill>
                <a:srgbClr val="0B0BBF"/>
              </a:solidFill>
            </a:endParaRPr>
          </a:p>
          <a:p>
            <a:pPr indent="-457200" lvl="0" marL="457200" rtl="0" algn="l">
              <a:lnSpc>
                <a:spcPct val="170000"/>
              </a:lnSpc>
              <a:spcBef>
                <a:spcPts val="480"/>
              </a:spcBef>
              <a:spcAft>
                <a:spcPts val="0"/>
              </a:spcAft>
              <a:buClr>
                <a:srgbClr val="0B0BBF"/>
              </a:buClr>
              <a:buSzPts val="2400"/>
              <a:buFont typeface="Georgia"/>
              <a:buAutoNum type="arabicPeriod"/>
            </a:pPr>
            <a:r>
              <a:rPr lang="en-US" sz="2400">
                <a:solidFill>
                  <a:srgbClr val="0B0BBF"/>
                </a:solidFill>
              </a:rPr>
              <a:t>Commerce-off Facebook. </a:t>
            </a:r>
            <a:endParaRPr sz="2400">
              <a:solidFill>
                <a:srgbClr val="0B0BB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7"/>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 Facebook Commerce (The Solutions)</a:t>
            </a:r>
            <a:endParaRPr sz="3600"/>
          </a:p>
        </p:txBody>
      </p:sp>
      <p:sp>
        <p:nvSpPr>
          <p:cNvPr id="185" name="Google Shape;185;p7"/>
          <p:cNvSpPr txBox="1"/>
          <p:nvPr>
            <p:ph idx="3" type="body"/>
          </p:nvPr>
        </p:nvSpPr>
        <p:spPr>
          <a:xfrm>
            <a:off x="228600" y="18288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400"/>
              <a:buChar char="•"/>
            </a:pPr>
            <a:r>
              <a:rPr b="1" lang="en-US" sz="2400">
                <a:solidFill>
                  <a:srgbClr val="0B0BBF"/>
                </a:solidFill>
              </a:rPr>
              <a:t>Commerce-on Facebook:</a:t>
            </a:r>
            <a:endParaRPr b="1" sz="2400">
              <a:solidFill>
                <a:srgbClr val="0B0BBF"/>
              </a:solidFill>
            </a:endParaRPr>
          </a:p>
          <a:p>
            <a:pPr indent="-342900" lvl="0" marL="342900" rtl="0" algn="l">
              <a:lnSpc>
                <a:spcPct val="170000"/>
              </a:lnSpc>
              <a:spcBef>
                <a:spcPts val="480"/>
              </a:spcBef>
              <a:spcAft>
                <a:spcPts val="0"/>
              </a:spcAft>
              <a:buClr>
                <a:srgbClr val="0B0BBF"/>
              </a:buClr>
              <a:buSzPts val="2400"/>
              <a:buChar char="•"/>
            </a:pPr>
            <a:r>
              <a:rPr b="1" lang="en-US" sz="2400">
                <a:solidFill>
                  <a:srgbClr val="0B0BBF"/>
                </a:solidFill>
              </a:rPr>
              <a:t> </a:t>
            </a:r>
            <a:r>
              <a:rPr lang="en-US" sz="2400">
                <a:solidFill>
                  <a:srgbClr val="0B0BBF"/>
                </a:solidFill>
              </a:rPr>
              <a:t>Commerce-on Facebook is a type of electronic commerce in which the transaction occurs completely inside Facebook. </a:t>
            </a:r>
            <a:endParaRPr sz="2400">
              <a:solidFill>
                <a:srgbClr val="0B0BBF"/>
              </a:solidFill>
            </a:endParaRPr>
          </a:p>
          <a:p>
            <a:pPr indent="-342900" lvl="0" marL="342900" rtl="0" algn="l">
              <a:lnSpc>
                <a:spcPct val="170000"/>
              </a:lnSpc>
              <a:spcBef>
                <a:spcPts val="480"/>
              </a:spcBef>
              <a:spcAft>
                <a:spcPts val="0"/>
              </a:spcAft>
              <a:buClr>
                <a:srgbClr val="0B0BBF"/>
              </a:buClr>
              <a:buSzPts val="2400"/>
              <a:buChar char="•"/>
            </a:pPr>
            <a:r>
              <a:rPr lang="en-US" sz="2400">
                <a:solidFill>
                  <a:srgbClr val="0B0BBF"/>
                </a:solidFill>
              </a:rPr>
              <a:t>Vendors create Facebook stores for their customers, who conduct transactions without leaving Facebook. </a:t>
            </a:r>
            <a:endParaRPr sz="2400">
              <a:solidFill>
                <a:srgbClr val="0B0BB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8"/>
          <p:cNvSpPr txBox="1"/>
          <p:nvPr>
            <p:ph idx="1" type="subTitle"/>
          </p:nvPr>
        </p:nvSpPr>
        <p:spPr>
          <a:xfrm>
            <a:off x="-152400" y="609600"/>
            <a:ext cx="10287000"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 Facebook Commerce (The Solutions)</a:t>
            </a:r>
            <a:endParaRPr sz="3600"/>
          </a:p>
        </p:txBody>
      </p:sp>
      <p:sp>
        <p:nvSpPr>
          <p:cNvPr id="192" name="Google Shape;192;p8"/>
          <p:cNvSpPr txBox="1"/>
          <p:nvPr>
            <p:ph idx="3" type="body"/>
          </p:nvPr>
        </p:nvSpPr>
        <p:spPr>
          <a:xfrm>
            <a:off x="228600" y="18288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400"/>
              <a:buChar char="•"/>
            </a:pPr>
            <a:r>
              <a:rPr b="1" lang="en-US" sz="2400">
                <a:solidFill>
                  <a:srgbClr val="0B0BBF"/>
                </a:solidFill>
              </a:rPr>
              <a:t>Commerce-on Facebook:</a:t>
            </a:r>
            <a:endParaRPr b="1" sz="2400">
              <a:solidFill>
                <a:srgbClr val="0B0BBF"/>
              </a:solidFill>
            </a:endParaRPr>
          </a:p>
          <a:p>
            <a:pPr indent="-342900" lvl="0" marL="342900" rtl="0" algn="l">
              <a:lnSpc>
                <a:spcPct val="170000"/>
              </a:lnSpc>
              <a:spcBef>
                <a:spcPts val="480"/>
              </a:spcBef>
              <a:spcAft>
                <a:spcPts val="0"/>
              </a:spcAft>
              <a:buClr>
                <a:srgbClr val="0B0BBF"/>
              </a:buClr>
              <a:buSzPts val="2400"/>
              <a:buChar char="•"/>
            </a:pPr>
            <a:r>
              <a:rPr b="1" lang="en-US" sz="2400">
                <a:solidFill>
                  <a:srgbClr val="0B0BBF"/>
                </a:solidFill>
              </a:rPr>
              <a:t> </a:t>
            </a:r>
            <a:r>
              <a:rPr lang="en-US" sz="2400">
                <a:solidFill>
                  <a:srgbClr val="0B0BBF"/>
                </a:solidFill>
              </a:rPr>
              <a:t>Commerce-on Facebook is a type of electronic commerce in which the transaction occurs completely inside Facebook. </a:t>
            </a:r>
            <a:endParaRPr sz="2400">
              <a:solidFill>
                <a:srgbClr val="0B0BBF"/>
              </a:solidFill>
            </a:endParaRPr>
          </a:p>
          <a:p>
            <a:pPr indent="-342900" lvl="0" marL="342900" rtl="0" algn="l">
              <a:lnSpc>
                <a:spcPct val="170000"/>
              </a:lnSpc>
              <a:spcBef>
                <a:spcPts val="480"/>
              </a:spcBef>
              <a:spcAft>
                <a:spcPts val="0"/>
              </a:spcAft>
              <a:buClr>
                <a:srgbClr val="0B0BBF"/>
              </a:buClr>
              <a:buSzPts val="2400"/>
              <a:buChar char="•"/>
            </a:pPr>
            <a:r>
              <a:rPr lang="en-US" sz="2400">
                <a:solidFill>
                  <a:srgbClr val="0B0BBF"/>
                </a:solidFill>
              </a:rPr>
              <a:t>Vendors create Facebook stores for their customers, who conduct transactions without leaving Facebook. </a:t>
            </a:r>
            <a:endParaRPr sz="2400">
              <a:solidFill>
                <a:srgbClr val="0B0BB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9"/>
          <p:cNvSpPr txBox="1"/>
          <p:nvPr>
            <p:ph idx="1" type="subTitle"/>
          </p:nvPr>
        </p:nvSpPr>
        <p:spPr>
          <a:xfrm>
            <a:off x="8467" y="0"/>
            <a:ext cx="9135533" cy="16764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9900"/>
              </a:buClr>
              <a:buSzPts val="3600"/>
              <a:buNone/>
            </a:pPr>
            <a:r>
              <a:rPr lang="en-US" sz="3600"/>
              <a:t> Facebook Commerce (The Solutions)</a:t>
            </a:r>
            <a:endParaRPr sz="3600"/>
          </a:p>
        </p:txBody>
      </p:sp>
      <p:sp>
        <p:nvSpPr>
          <p:cNvPr id="199" name="Google Shape;199;p9"/>
          <p:cNvSpPr txBox="1"/>
          <p:nvPr>
            <p:ph idx="3" type="body"/>
          </p:nvPr>
        </p:nvSpPr>
        <p:spPr>
          <a:xfrm>
            <a:off x="304800" y="1066800"/>
            <a:ext cx="8610600" cy="5562600"/>
          </a:xfrm>
          <a:prstGeom prst="rect">
            <a:avLst/>
          </a:prstGeom>
          <a:noFill/>
          <a:ln>
            <a:noFill/>
          </a:ln>
        </p:spPr>
        <p:txBody>
          <a:bodyPr anchorCtr="0" anchor="t" bIns="45700" lIns="91425" spcFirstLastPara="1" rIns="91425" wrap="square" tIns="45700">
            <a:noAutofit/>
          </a:bodyPr>
          <a:lstStyle/>
          <a:p>
            <a:pPr indent="-342900" lvl="0" marL="342900" rtl="0" algn="l">
              <a:lnSpc>
                <a:spcPct val="170000"/>
              </a:lnSpc>
              <a:spcBef>
                <a:spcPts val="0"/>
              </a:spcBef>
              <a:spcAft>
                <a:spcPts val="0"/>
              </a:spcAft>
              <a:buClr>
                <a:srgbClr val="0B0BBF"/>
              </a:buClr>
              <a:buSzPts val="2400"/>
              <a:buChar char="•"/>
            </a:pPr>
            <a:r>
              <a:rPr b="1" lang="en-US" sz="2400">
                <a:solidFill>
                  <a:srgbClr val="0B0BBF"/>
                </a:solidFill>
              </a:rPr>
              <a:t>Commerce-on Facebook:</a:t>
            </a:r>
            <a:endParaRPr b="1" sz="2400">
              <a:solidFill>
                <a:srgbClr val="0B0BBF"/>
              </a:solidFill>
            </a:endParaRPr>
          </a:p>
          <a:p>
            <a:pPr indent="-457200" lvl="0" marL="457200" rtl="0" algn="l">
              <a:lnSpc>
                <a:spcPct val="170000"/>
              </a:lnSpc>
              <a:spcBef>
                <a:spcPts val="480"/>
              </a:spcBef>
              <a:spcAft>
                <a:spcPts val="0"/>
              </a:spcAft>
              <a:buClr>
                <a:srgbClr val="0B0BBF"/>
              </a:buClr>
              <a:buSzPts val="2400"/>
              <a:buFont typeface="Georgia"/>
              <a:buAutoNum type="arabicPeriod"/>
            </a:pPr>
            <a:r>
              <a:rPr lang="en-US" sz="2400">
                <a:solidFill>
                  <a:srgbClr val="0B0BBF"/>
                </a:solidFill>
              </a:rPr>
              <a:t>The P&amp;G Pampers F-Store, powered by Amazon WebStore, sold 1,000 diaper packs directly to consumers in less than one hour after the store “went live” on Facebook. • </a:t>
            </a:r>
            <a:endParaRPr sz="2400">
              <a:solidFill>
                <a:srgbClr val="0B0BBF"/>
              </a:solidFill>
            </a:endParaRPr>
          </a:p>
          <a:p>
            <a:pPr indent="-457200" lvl="0" marL="457200" rtl="0" algn="l">
              <a:lnSpc>
                <a:spcPct val="170000"/>
              </a:lnSpc>
              <a:spcBef>
                <a:spcPts val="480"/>
              </a:spcBef>
              <a:spcAft>
                <a:spcPts val="0"/>
              </a:spcAft>
              <a:buClr>
                <a:srgbClr val="0B0BBF"/>
              </a:buClr>
              <a:buSzPts val="2400"/>
              <a:buFont typeface="Georgia"/>
              <a:buAutoNum type="arabicPeriod"/>
            </a:pPr>
            <a:r>
              <a:rPr lang="en-US" sz="2400">
                <a:solidFill>
                  <a:srgbClr val="0B0BBF"/>
                </a:solidFill>
              </a:rPr>
              <a:t>ASOS, Europe’s first fully integrated F-store, makes it possible for consumers to complete purchases without ever leaving Facebook. • </a:t>
            </a:r>
            <a:endParaRPr sz="2400">
              <a:solidFill>
                <a:srgbClr val="0B0BB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2013-08-07T23:49:00Z</dcterms:created>
  <dc:creator>John Kenneth Corley</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5C186EA55EEE4EB496F5396E3AE6E288</vt:lpwstr>
  </property>
  <property fmtid="{D5CDD505-2E9C-101B-9397-08002B2CF9AE}" pid="3" name="KSOProductBuildVer">
    <vt:lpwstr>1033-11.2.0.11191</vt:lpwstr>
  </property>
</Properties>
</file>